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81"/>
  </p:notesMasterIdLst>
  <p:handoutMasterIdLst>
    <p:handoutMasterId r:id="rId82"/>
  </p:handoutMasterIdLst>
  <p:sldIdLst>
    <p:sldId id="274" r:id="rId3"/>
    <p:sldId id="276" r:id="rId4"/>
    <p:sldId id="481" r:id="rId5"/>
    <p:sldId id="353" r:id="rId6"/>
    <p:sldId id="412" r:id="rId7"/>
    <p:sldId id="446" r:id="rId8"/>
    <p:sldId id="447" r:id="rId9"/>
    <p:sldId id="407" r:id="rId10"/>
    <p:sldId id="408" r:id="rId11"/>
    <p:sldId id="419" r:id="rId12"/>
    <p:sldId id="444" r:id="rId13"/>
    <p:sldId id="445" r:id="rId14"/>
    <p:sldId id="448" r:id="rId15"/>
    <p:sldId id="493" r:id="rId16"/>
    <p:sldId id="496" r:id="rId17"/>
    <p:sldId id="494" r:id="rId18"/>
    <p:sldId id="450" r:id="rId19"/>
    <p:sldId id="451" r:id="rId20"/>
    <p:sldId id="449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60" r:id="rId29"/>
    <p:sldId id="462" r:id="rId30"/>
    <p:sldId id="463" r:id="rId31"/>
    <p:sldId id="495" r:id="rId32"/>
    <p:sldId id="464" r:id="rId33"/>
    <p:sldId id="466" r:id="rId34"/>
    <p:sldId id="465" r:id="rId35"/>
    <p:sldId id="467" r:id="rId36"/>
    <p:sldId id="468" r:id="rId37"/>
    <p:sldId id="470" r:id="rId38"/>
    <p:sldId id="471" r:id="rId39"/>
    <p:sldId id="472" r:id="rId40"/>
    <p:sldId id="478" r:id="rId41"/>
    <p:sldId id="480" r:id="rId42"/>
    <p:sldId id="477" r:id="rId43"/>
    <p:sldId id="482" r:id="rId44"/>
    <p:sldId id="411" r:id="rId45"/>
    <p:sldId id="410" r:id="rId46"/>
    <p:sldId id="420" r:id="rId47"/>
    <p:sldId id="416" r:id="rId48"/>
    <p:sldId id="415" r:id="rId49"/>
    <p:sldId id="423" r:id="rId50"/>
    <p:sldId id="422" r:id="rId51"/>
    <p:sldId id="443" r:id="rId52"/>
    <p:sldId id="424" r:id="rId53"/>
    <p:sldId id="425" r:id="rId54"/>
    <p:sldId id="426" r:id="rId55"/>
    <p:sldId id="442" r:id="rId56"/>
    <p:sldId id="428" r:id="rId57"/>
    <p:sldId id="430" r:id="rId58"/>
    <p:sldId id="432" r:id="rId59"/>
    <p:sldId id="429" r:id="rId60"/>
    <p:sldId id="437" r:id="rId61"/>
    <p:sldId id="438" r:id="rId62"/>
    <p:sldId id="436" r:id="rId63"/>
    <p:sldId id="439" r:id="rId64"/>
    <p:sldId id="440" r:id="rId65"/>
    <p:sldId id="490" r:id="rId66"/>
    <p:sldId id="427" r:id="rId67"/>
    <p:sldId id="484" r:id="rId68"/>
    <p:sldId id="483" r:id="rId69"/>
    <p:sldId id="485" r:id="rId70"/>
    <p:sldId id="486" r:id="rId71"/>
    <p:sldId id="487" r:id="rId72"/>
    <p:sldId id="488" r:id="rId73"/>
    <p:sldId id="413" r:id="rId74"/>
    <p:sldId id="497" r:id="rId75"/>
    <p:sldId id="491" r:id="rId76"/>
    <p:sldId id="492" r:id="rId77"/>
    <p:sldId id="349" r:id="rId78"/>
    <p:sldId id="398" r:id="rId79"/>
    <p:sldId id="399" r:id="rId8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81"/>
          </p14:sldIdLst>
        </p14:section>
        <p14:section name="Scalability and Performance Problems" id="{BC4A3995-4CED-4320-A673-95328C9C809D}">
          <p14:sldIdLst>
            <p14:sldId id="353"/>
            <p14:sldId id="412"/>
            <p14:sldId id="446"/>
            <p14:sldId id="447"/>
            <p14:sldId id="407"/>
            <p14:sldId id="408"/>
            <p14:sldId id="419"/>
          </p14:sldIdLst>
        </p14:section>
        <p14:section name="Payment Channels" id="{E65A149D-24E3-4938-B295-BA1A1AEB5241}">
          <p14:sldIdLst>
            <p14:sldId id="444"/>
            <p14:sldId id="445"/>
            <p14:sldId id="448"/>
            <p14:sldId id="493"/>
            <p14:sldId id="496"/>
            <p14:sldId id="494"/>
            <p14:sldId id="450"/>
            <p14:sldId id="451"/>
            <p14:sldId id="449"/>
            <p14:sldId id="452"/>
            <p14:sldId id="453"/>
            <p14:sldId id="454"/>
            <p14:sldId id="455"/>
            <p14:sldId id="456"/>
            <p14:sldId id="457"/>
            <p14:sldId id="458"/>
            <p14:sldId id="460"/>
            <p14:sldId id="462"/>
            <p14:sldId id="463"/>
          </p14:sldIdLst>
        </p14:section>
        <p14:section name="Connecting Blockchains" id="{FCE3F088-E69D-4608-AFA6-044A1B3161C7}">
          <p14:sldIdLst>
            <p14:sldId id="495"/>
            <p14:sldId id="464"/>
            <p14:sldId id="466"/>
            <p14:sldId id="465"/>
          </p14:sldIdLst>
        </p14:section>
        <p14:section name="Sidechains" id="{92CDBA1D-0C13-4D17-9734-1222609612F3}">
          <p14:sldIdLst>
            <p14:sldId id="467"/>
            <p14:sldId id="468"/>
            <p14:sldId id="470"/>
            <p14:sldId id="471"/>
            <p14:sldId id="472"/>
            <p14:sldId id="478"/>
            <p14:sldId id="480"/>
            <p14:sldId id="477"/>
          </p14:sldIdLst>
        </p14:section>
        <p14:section name="Bitcoin-NG" id="{9CDA4E7A-C9F7-4123-945B-D1197B9A26FD}">
          <p14:sldIdLst>
            <p14:sldId id="482"/>
            <p14:sldId id="411"/>
            <p14:sldId id="410"/>
            <p14:sldId id="420"/>
            <p14:sldId id="416"/>
            <p14:sldId id="415"/>
            <p14:sldId id="423"/>
            <p14:sldId id="422"/>
            <p14:sldId id="443"/>
            <p14:sldId id="424"/>
            <p14:sldId id="425"/>
            <p14:sldId id="426"/>
          </p14:sldIdLst>
        </p14:section>
        <p14:section name="SegWit" id="{1C99568F-1CF0-4DD5-818D-5FC398C1EEB5}">
          <p14:sldIdLst>
            <p14:sldId id="442"/>
            <p14:sldId id="428"/>
            <p14:sldId id="430"/>
            <p14:sldId id="432"/>
            <p14:sldId id="429"/>
            <p14:sldId id="437"/>
            <p14:sldId id="438"/>
            <p14:sldId id="436"/>
            <p14:sldId id="439"/>
            <p14:sldId id="440"/>
            <p14:sldId id="490"/>
            <p14:sldId id="427"/>
          </p14:sldIdLst>
        </p14:section>
        <p14:section name="IOTA" id="{97574FC7-B8F8-4A7C-9FCF-870D942CB5D9}">
          <p14:sldIdLst>
            <p14:sldId id="484"/>
            <p14:sldId id="483"/>
          </p14:sldIdLst>
        </p14:section>
        <p14:section name="EOS" id="{5C1FFB00-11A2-42CE-88E8-BC611E5A271F}">
          <p14:sldIdLst>
            <p14:sldId id="485"/>
            <p14:sldId id="486"/>
            <p14:sldId id="487"/>
          </p14:sldIdLst>
        </p14:section>
        <p14:section name="Casper" id="{A88A22D3-7A83-43EF-B7BF-CB6F29192CF1}">
          <p14:sldIdLst>
            <p14:sldId id="488"/>
            <p14:sldId id="413"/>
            <p14:sldId id="497"/>
          </p14:sldIdLst>
        </p14:section>
        <p14:section name="Aethernity" id="{E0E4965B-073D-48D7-B695-3D703C8A5D0B}">
          <p14:sldIdLst>
            <p14:sldId id="491"/>
            <p14:sldId id="492"/>
          </p14:sldIdLst>
        </p14:section>
        <p14:section name="Conclusion" id="{10E03AB1-9AA8-4E86-9A64-D741901E50A2}">
          <p14:sldIdLst>
            <p14:sldId id="349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71"/>
    <a:srgbClr val="FF4B4B"/>
    <a:srgbClr val="E85C0E"/>
    <a:srgbClr val="1A8AFA"/>
    <a:srgbClr val="B68A0E"/>
    <a:srgbClr val="F29B60"/>
    <a:srgbClr val="FFF0D9"/>
    <a:srgbClr val="FFA72A"/>
    <a:srgbClr val="F0F5FA"/>
    <a:srgbClr val="0097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533" autoAdjust="0"/>
  </p:normalViewPr>
  <p:slideViewPr>
    <p:cSldViewPr>
      <p:cViewPr varScale="1">
        <p:scale>
          <a:sx n="83" d="100"/>
          <a:sy n="83" d="100"/>
        </p:scale>
        <p:origin x="389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05-Feb-18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70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26508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62560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0886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ngsland.academ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aiden.network/" TargetMode="External"/><Relationship Id="rId2" Type="http://schemas.openxmlformats.org/officeDocument/2006/relationships/hyperlink" Target="https://lightning.networ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github.com/bitcoin/bips/blob/master/bip-0032.mediawik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ypto-bridge.or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k.co/" TargetMode="External"/><Relationship Id="rId2" Type="http://schemas.openxmlformats.org/officeDocument/2006/relationships/hyperlink" Target="https://elementsproject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aves-ng.wavesplatform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n.bitcoin.it/wiki/File:TxBinaryMap.png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lightning.network/" TargetMode="External"/><Relationship Id="rId13" Type="http://schemas.openxmlformats.org/officeDocument/2006/relationships/hyperlink" Target="https://blog.aeternity.com/" TargetMode="External"/><Relationship Id="rId3" Type="http://schemas.openxmlformats.org/officeDocument/2006/relationships/hyperlink" Target="https://www.oreilly.com/ideas/blockchain-scalability" TargetMode="External"/><Relationship Id="rId7" Type="http://schemas.openxmlformats.org/officeDocument/2006/relationships/hyperlink" Target="https://en.bitcoin.it/wiki/Transaction" TargetMode="External"/><Relationship Id="rId12" Type="http://schemas.openxmlformats.org/officeDocument/2006/relationships/hyperlink" Target="https://eos.io/" TargetMode="External"/><Relationship Id="rId2" Type="http://schemas.openxmlformats.org/officeDocument/2006/relationships/hyperlink" Target="https://arxiv.org/pdf/1702.0581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ckgeeks.com/guides/what-is-segwit/" TargetMode="External"/><Relationship Id="rId11" Type="http://schemas.openxmlformats.org/officeDocument/2006/relationships/hyperlink" Target="https://blog.iota.org/" TargetMode="External"/><Relationship Id="rId5" Type="http://schemas.openxmlformats.org/officeDocument/2006/relationships/hyperlink" Target="https://en.wikipedia.org/wiki/SegWit" TargetMode="External"/><Relationship Id="rId10" Type="http://schemas.openxmlformats.org/officeDocument/2006/relationships/hyperlink" Target="https://www.usenix.org/system/files/conference/nsdi16/nsdi16-paper-eyal.pdf" TargetMode="External"/><Relationship Id="rId4" Type="http://schemas.openxmlformats.org/officeDocument/2006/relationships/hyperlink" Target="https://segwit.org/" TargetMode="External"/><Relationship Id="rId9" Type="http://schemas.openxmlformats.org/officeDocument/2006/relationships/hyperlink" Target="https://blog.lightning.engineering/announcement/2017/11/16/ln-swap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bitcointalk.org/index.php?topic=12.msg54#msg5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524307"/>
            <a:ext cx="9891499" cy="1342138"/>
          </a:xfrm>
        </p:spPr>
        <p:txBody>
          <a:bodyPr>
            <a:normAutofit/>
          </a:bodyPr>
          <a:lstStyle/>
          <a:p>
            <a:r>
              <a:rPr lang="en-US" dirty="0"/>
              <a:t>Optimizing a Blockchain Network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41412" y="1828800"/>
            <a:ext cx="10348699" cy="1311301"/>
          </a:xfrm>
        </p:spPr>
        <p:txBody>
          <a:bodyPr>
            <a:normAutofit/>
          </a:bodyPr>
          <a:lstStyle/>
          <a:p>
            <a:r>
              <a:rPr lang="en-US" dirty="0"/>
              <a:t>Payment Channels, Lightning Network,</a:t>
            </a:r>
            <a:br>
              <a:rPr lang="en-US" dirty="0"/>
            </a:br>
            <a:r>
              <a:rPr lang="en-US" dirty="0"/>
              <a:t>Cross-Chain, </a:t>
            </a:r>
            <a:r>
              <a:rPr lang="en-US" noProof="1"/>
              <a:t>SegWit</a:t>
            </a:r>
            <a:r>
              <a:rPr lang="en-US" dirty="0"/>
              <a:t>, Sidechains, Bitcoin-NG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6" y="4624819"/>
            <a:ext cx="3187613" cy="525135"/>
          </a:xfrm>
        </p:spPr>
        <p:txBody>
          <a:bodyPr/>
          <a:lstStyle/>
          <a:p>
            <a:r>
              <a:rPr lang="en-US" dirty="0"/>
              <a:t>Simeon </a:t>
            </a:r>
            <a:r>
              <a:rPr lang="en-US" dirty="0" err="1"/>
              <a:t>Mandazhiev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7" y="5113190"/>
            <a:ext cx="3187614" cy="444343"/>
          </a:xfrm>
        </p:spPr>
        <p:txBody>
          <a:bodyPr/>
          <a:lstStyle/>
          <a:p>
            <a:r>
              <a:rPr lang="en-US" dirty="0"/>
              <a:t>Assistant Trainer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61374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3329932"/>
            <a:ext cx="7108984" cy="311012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5733741" cy="5249679"/>
          </a:xfrm>
        </p:spPr>
        <p:txBody>
          <a:bodyPr>
            <a:normAutofit/>
          </a:bodyPr>
          <a:lstStyle/>
          <a:p>
            <a:r>
              <a:rPr lang="en-US" dirty="0"/>
              <a:t>A logarithmic data unveils</a:t>
            </a:r>
          </a:p>
          <a:p>
            <a:pPr lvl="1"/>
            <a:r>
              <a:rPr lang="en-US" dirty="0"/>
              <a:t>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1.8 x boost </a:t>
            </a:r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dirty="0"/>
              <a:t> of the blockchain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every year 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Growth space </a:t>
            </a:r>
            <a:r>
              <a:rPr lang="en-US" dirty="0"/>
              <a:t>holds back many small participants</a:t>
            </a:r>
          </a:p>
          <a:p>
            <a:pPr lvl="1"/>
            <a:r>
              <a:rPr lang="en-US" dirty="0"/>
              <a:t>Thus increases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centralization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Exponential Growth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</a:t>
            </a:r>
            <a:r>
              <a:rPr lang="en-US" dirty="0"/>
              <a:t> Trend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57F47-F99B-4C78-B7A9-2FC1418FC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05" y="1295400"/>
            <a:ext cx="5733741" cy="3886200"/>
          </a:xfrm>
          <a:prstGeom prst="roundRect">
            <a:avLst>
              <a:gd name="adj" fmla="val 1812"/>
            </a:avLst>
          </a:prstGeom>
        </p:spPr>
      </p:pic>
    </p:spTree>
    <p:extLst>
      <p:ext uri="{BB962C8B-B14F-4D97-AF65-F5344CB8AC3E}">
        <p14:creationId xmlns:p14="http://schemas.microsoft.com/office/powerpoint/2010/main" val="196939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308A76-804A-4601-B2C7-8D6FE20FE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27" y="1265802"/>
            <a:ext cx="4408265" cy="3306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64771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Off-Chain Transactions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57966"/>
            <a:ext cx="10815551" cy="719034"/>
          </a:xfrm>
        </p:spPr>
        <p:txBody>
          <a:bodyPr/>
          <a:lstStyle/>
          <a:p>
            <a:r>
              <a:rPr lang="en-US" dirty="0"/>
              <a:t>Payment Channels and Lighting Network</a:t>
            </a:r>
          </a:p>
        </p:txBody>
      </p:sp>
    </p:spTree>
    <p:extLst>
      <p:ext uri="{BB962C8B-B14F-4D97-AF65-F5344CB8AC3E}">
        <p14:creationId xmlns:p14="http://schemas.microsoft.com/office/powerpoint/2010/main" val="244640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5300" y="1151121"/>
            <a:ext cx="11829683" cy="557035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Promising more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speed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volume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Payments</a:t>
            </a:r>
            <a:r>
              <a:rPr lang="en-US" dirty="0"/>
              <a:t> done directly with minimal fee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Independent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Separate</a:t>
            </a:r>
            <a:r>
              <a:rPr lang="en-US" dirty="0"/>
              <a:t> from the main chain, limited damage on the chain</a:t>
            </a:r>
          </a:p>
          <a:p>
            <a:r>
              <a:rPr lang="en-US" dirty="0"/>
              <a:t>Offers more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privacy </a:t>
            </a:r>
            <a:r>
              <a:rPr lang="en-US" dirty="0"/>
              <a:t>(e.g. if use </a:t>
            </a:r>
            <a:r>
              <a:rPr lang="en-US" noProof="1"/>
              <a:t>Zerocash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Transactions</a:t>
            </a:r>
            <a:r>
              <a:rPr lang="en-US" dirty="0"/>
              <a:t> not stored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transaction history</a:t>
            </a:r>
          </a:p>
          <a:p>
            <a:pPr lvl="1"/>
            <a:r>
              <a:rPr lang="en-US" dirty="0"/>
              <a:t>Cannot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tracked</a:t>
            </a:r>
            <a:r>
              <a:rPr lang="en-US" dirty="0"/>
              <a:t> anymore</a:t>
            </a:r>
          </a:p>
          <a:p>
            <a:r>
              <a:rPr lang="en-US" dirty="0"/>
              <a:t>Flexible: new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innovations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design</a:t>
            </a:r>
            <a:r>
              <a:rPr lang="en-US" dirty="0"/>
              <a:t> can be implemented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Off-Chain Transactions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5C1D-A0FF-4E18-862B-C1E5AC90E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1189465"/>
            <a:ext cx="3310746" cy="176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5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"Payment Channels"?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5300" y="1167163"/>
            <a:ext cx="11779933" cy="555431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Payments channels</a:t>
            </a:r>
            <a:r>
              <a:rPr lang="en-US" dirty="0"/>
              <a:t>, a.k.a.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 channels</a:t>
            </a:r>
          </a:p>
          <a:p>
            <a:pPr lvl="1"/>
            <a:r>
              <a:rPr lang="en-US" dirty="0"/>
              <a:t>Allow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participants </a:t>
            </a:r>
            <a:r>
              <a:rPr lang="en-US" dirty="0"/>
              <a:t>to send transactions to each other</a:t>
            </a:r>
          </a:p>
          <a:p>
            <a:pPr lvl="2"/>
            <a:r>
              <a:rPr lang="en-US" dirty="0"/>
              <a:t>Without hitting the main blockchain</a:t>
            </a:r>
          </a:p>
          <a:p>
            <a:pPr lvl="1"/>
            <a:r>
              <a:rPr lang="en-US" dirty="0"/>
              <a:t>Rely on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locked deposit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to guarantee fair operations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multi-signatures</a:t>
            </a:r>
          </a:p>
          <a:p>
            <a:pPr lvl="1"/>
            <a:r>
              <a:rPr lang="en-US" dirty="0"/>
              <a:t>Do not require direct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trust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3648B9-2AF4-4F1C-9AF0-70E7C081FBDF}"/>
              </a:ext>
            </a:extLst>
          </p:cNvPr>
          <p:cNvGrpSpPr/>
          <p:nvPr/>
        </p:nvGrpSpPr>
        <p:grpSpPr>
          <a:xfrm>
            <a:off x="6475412" y="3505200"/>
            <a:ext cx="4724400" cy="2590800"/>
            <a:chOff x="912812" y="3581400"/>
            <a:chExt cx="4724400" cy="25908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5827C23-B720-4C70-889E-DFBE5AD29FBF}"/>
                </a:ext>
              </a:extLst>
            </p:cNvPr>
            <p:cNvSpPr/>
            <p:nvPr/>
          </p:nvSpPr>
          <p:spPr>
            <a:xfrm>
              <a:off x="912812" y="3581400"/>
              <a:ext cx="2590800" cy="2590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Main chain</a:t>
              </a:r>
              <a:endParaRPr lang="bg-BG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EC693FC9-DEDA-4389-9CF0-4241D9774EFD}"/>
                </a:ext>
              </a:extLst>
            </p:cNvPr>
            <p:cNvSpPr/>
            <p:nvPr/>
          </p:nvSpPr>
          <p:spPr>
            <a:xfrm>
              <a:off x="3541712" y="4942924"/>
              <a:ext cx="609600" cy="381000"/>
            </a:xfrm>
            <a:prstGeom prst="lef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04C35164-0BC4-4084-9388-06CAFFA83E7A}"/>
                </a:ext>
              </a:extLst>
            </p:cNvPr>
            <p:cNvSpPr/>
            <p:nvPr/>
          </p:nvSpPr>
          <p:spPr>
            <a:xfrm rot="10800000">
              <a:off x="3541712" y="4561924"/>
              <a:ext cx="609600" cy="381000"/>
            </a:xfrm>
            <a:prstGeom prst="lef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F70D46-808D-4D68-990E-26D514276866}"/>
                </a:ext>
              </a:extLst>
            </p:cNvPr>
            <p:cNvSpPr/>
            <p:nvPr/>
          </p:nvSpPr>
          <p:spPr>
            <a:xfrm>
              <a:off x="4151312" y="4191000"/>
              <a:ext cx="1485900" cy="13716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6F5557A-267F-42B5-8B4D-75CE2AA6C4B0}"/>
                </a:ext>
              </a:extLst>
            </p:cNvPr>
            <p:cNvGrpSpPr/>
            <p:nvPr/>
          </p:nvGrpSpPr>
          <p:grpSpPr>
            <a:xfrm>
              <a:off x="4322762" y="4634113"/>
              <a:ext cx="1143000" cy="499311"/>
              <a:chOff x="6856412" y="3786939"/>
              <a:chExt cx="1143000" cy="49931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E6D60B6-14CB-499F-A72E-14F19FCAA4F7}"/>
                  </a:ext>
                </a:extLst>
              </p:cNvPr>
              <p:cNvSpPr/>
              <p:nvPr/>
            </p:nvSpPr>
            <p:spPr>
              <a:xfrm>
                <a:off x="6856412" y="3790950"/>
                <a:ext cx="457200" cy="495300"/>
              </a:xfrm>
              <a:prstGeom prst="ellipse">
                <a:avLst/>
              </a:prstGeom>
              <a:solidFill>
                <a:srgbClr val="E85C0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A</a:t>
                </a:r>
                <a:endParaRPr lang="bg-BG" sz="2800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908E219-E5F5-4673-B208-2BFE04838D12}"/>
                  </a:ext>
                </a:extLst>
              </p:cNvPr>
              <p:cNvSpPr/>
              <p:nvPr/>
            </p:nvSpPr>
            <p:spPr>
              <a:xfrm>
                <a:off x="7542212" y="3786939"/>
                <a:ext cx="457200" cy="495300"/>
              </a:xfrm>
              <a:prstGeom prst="ellipse">
                <a:avLst/>
              </a:prstGeom>
              <a:solidFill>
                <a:srgbClr val="1A8AF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B</a:t>
                </a:r>
                <a:endParaRPr lang="bg-BG" sz="2800" dirty="0"/>
              </a:p>
            </p:txBody>
          </p:sp>
          <p:sp>
            <p:nvSpPr>
              <p:cNvPr id="12" name="Arrow: Left 11">
                <a:extLst>
                  <a:ext uri="{FF2B5EF4-FFF2-40B4-BE49-F238E27FC236}">
                    <a16:creationId xmlns:a16="http://schemas.microsoft.com/office/drawing/2014/main" id="{3BA7C8FA-7DC0-4CD5-8CA0-0F206BA3DBAA}"/>
                  </a:ext>
                </a:extLst>
              </p:cNvPr>
              <p:cNvSpPr/>
              <p:nvPr/>
            </p:nvSpPr>
            <p:spPr>
              <a:xfrm>
                <a:off x="7275511" y="4048576"/>
                <a:ext cx="304800" cy="190500"/>
              </a:xfrm>
              <a:prstGeom prst="lef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2800"/>
              </a:p>
            </p:txBody>
          </p:sp>
          <p:sp>
            <p:nvSpPr>
              <p:cNvPr id="13" name="Arrow: Left 12">
                <a:extLst>
                  <a:ext uri="{FF2B5EF4-FFF2-40B4-BE49-F238E27FC236}">
                    <a16:creationId xmlns:a16="http://schemas.microsoft.com/office/drawing/2014/main" id="{4329BB18-33A3-4325-A25D-F50E5CB62370}"/>
                  </a:ext>
                </a:extLst>
              </p:cNvPr>
              <p:cNvSpPr/>
              <p:nvPr/>
            </p:nvSpPr>
            <p:spPr>
              <a:xfrm rot="10800000">
                <a:off x="7275512" y="3843989"/>
                <a:ext cx="304800" cy="190500"/>
              </a:xfrm>
              <a:prstGeom prst="lef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2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51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CF122-3D92-46EC-850B-F7900A6B7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F8239-CBEA-44B9-9F22-2BFF60F00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/>
            <a:r>
              <a:rPr lang="en-US" dirty="0"/>
              <a:t>Two parties want to send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off-chain payments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Deposit </a:t>
            </a:r>
            <a:r>
              <a:rPr lang="en-US" dirty="0"/>
              <a:t>some money (e.g. in a smart contract)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on-chain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Sign and send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off-chain transactions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In case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dispute</a:t>
            </a:r>
            <a:r>
              <a:rPr lang="en-US" dirty="0"/>
              <a:t>, the smart contract decides upon the signed proofs each party provides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Closing transaction</a:t>
            </a:r>
            <a:r>
              <a:rPr lang="en-US" dirty="0"/>
              <a:t>: finalizes the balances </a:t>
            </a:r>
            <a:r>
              <a:rPr lang="bg-BG" dirty="0"/>
              <a:t>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on-chain</a:t>
            </a:r>
          </a:p>
          <a:p>
            <a:pPr marL="355600" indent="-355600"/>
            <a:r>
              <a:rPr lang="en-US" dirty="0"/>
              <a:t>Once created, payment channels can execute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unlimited</a:t>
            </a:r>
            <a:r>
              <a:rPr lang="en-US" dirty="0"/>
              <a:t> number of instant direct transactions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0142B-8BD6-4681-8102-B541F2B1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Channels: Concepts</a:t>
            </a:r>
          </a:p>
        </p:txBody>
      </p:sp>
    </p:spTree>
    <p:extLst>
      <p:ext uri="{BB962C8B-B14F-4D97-AF65-F5344CB8AC3E}">
        <p14:creationId xmlns:p14="http://schemas.microsoft.com/office/powerpoint/2010/main" val="20330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D2E07-655D-44B0-AE63-136F27A9B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53F88-4D33-462D-B126-2FBDB695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Hashed Time-Lock Contract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HTLC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Off-chain payment protocol</a:t>
            </a:r>
          </a:p>
          <a:p>
            <a:pPr lvl="1"/>
            <a:r>
              <a:rPr lang="en-US" dirty="0"/>
              <a:t>Allows two parties to directly send funds using cryptography</a:t>
            </a:r>
          </a:p>
          <a:p>
            <a:pPr>
              <a:spcBef>
                <a:spcPts val="1200"/>
              </a:spcBef>
            </a:pPr>
            <a:r>
              <a:rPr lang="en-US" dirty="0"/>
              <a:t>HTLC combines two other concepts: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Hash-lock</a:t>
            </a:r>
          </a:p>
          <a:p>
            <a:pPr lvl="2"/>
            <a:r>
              <a:rPr lang="en-US" dirty="0"/>
              <a:t>T</a:t>
            </a:r>
            <a:r>
              <a:rPr lang="en-US" dirty="0">
                <a:sym typeface="Wingdings" panose="05000000000000000000" pitchFamily="2" charset="2"/>
              </a:rPr>
              <a:t>o receive a payment, the recipient unlocks other's party payment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Time-lock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Locked funds are spent within certain time, or returned back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2818D1-5031-4DD6-85ED-54BA57C6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Hashed Time-Lock Contract (HTLC)</a:t>
            </a:r>
          </a:p>
        </p:txBody>
      </p:sp>
    </p:spTree>
    <p:extLst>
      <p:ext uri="{BB962C8B-B14F-4D97-AF65-F5344CB8AC3E}">
        <p14:creationId xmlns:p14="http://schemas.microsoft.com/office/powerpoint/2010/main" val="286953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BCFB5-974A-4175-AFB4-139C80020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04F4E-FD42-4DDF-83AD-25183C5CE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Payment channels can connect each other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payment channel network</a:t>
            </a:r>
            <a:r>
              <a:rPr lang="en-US" dirty="0"/>
              <a:t>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/>
              <a:t> between channels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Inside the payment channel network all participants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transact off-chain</a:t>
            </a:r>
            <a:r>
              <a:rPr lang="en-US" dirty="0"/>
              <a:t>, multi-hop, at almost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cost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3D96AE-D476-413B-A80D-08832E9C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Channel Networks: Concepts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F01EC6-F5ED-4B71-BAE3-7534D3090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24" y="2621280"/>
            <a:ext cx="4267200" cy="2528878"/>
          </a:xfrm>
          <a:prstGeom prst="roundRect">
            <a:avLst>
              <a:gd name="adj" fmla="val 2605"/>
            </a:avLst>
          </a:prstGeom>
        </p:spPr>
      </p:pic>
    </p:spTree>
    <p:extLst>
      <p:ext uri="{BB962C8B-B14F-4D97-AF65-F5344CB8AC3E}">
        <p14:creationId xmlns:p14="http://schemas.microsoft.com/office/powerpoint/2010/main" val="370689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5300" y="1167163"/>
            <a:ext cx="11779933" cy="555431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lightning network</a:t>
            </a:r>
            <a:r>
              <a:rPr lang="en-US" dirty="0"/>
              <a:t> is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off-chain micropayment </a:t>
            </a:r>
            <a:r>
              <a:rPr lang="en-US" dirty="0"/>
              <a:t>system</a:t>
            </a:r>
          </a:p>
          <a:p>
            <a:pPr lvl="1"/>
            <a:r>
              <a:rPr lang="en-US" dirty="0"/>
              <a:t>Makes transactions work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faster</a:t>
            </a:r>
            <a:r>
              <a:rPr lang="en-US" dirty="0"/>
              <a:t>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payment channels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Conceptualized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Joseph Poon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Tadge Dryja</a:t>
            </a:r>
            <a:endParaRPr lang="en-US" noProof="1"/>
          </a:p>
          <a:p>
            <a:pPr lvl="1"/>
            <a:r>
              <a:rPr lang="en-US" dirty="0"/>
              <a:t>Aimed to solve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 size limit </a:t>
            </a:r>
            <a:r>
              <a:rPr lang="en-US" dirty="0"/>
              <a:t>and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transaction delays</a:t>
            </a: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Lightning Network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operates on top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</a:p>
          <a:p>
            <a:pPr lvl="1"/>
            <a:r>
              <a:rPr lang="en-US" dirty="0"/>
              <a:t>Often referred to as “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Layer 2</a:t>
            </a:r>
            <a:r>
              <a:rPr lang="en-US" dirty="0"/>
              <a:t>” network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3"/>
              </a:rPr>
              <a:t>Raiden Network</a:t>
            </a:r>
            <a:r>
              <a:rPr lang="en-US" dirty="0"/>
              <a:t> operates on top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Similar concept, but for Ethereum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Lightning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018E6-AB09-46AE-A122-1E092C4118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958" y="4343400"/>
            <a:ext cx="2527371" cy="19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9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Storage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5300" y="1066799"/>
            <a:ext cx="11779934" cy="5654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3000" dirty="0"/>
              <a:t> are generated using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BIP-32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HD wallets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Pre-generated</a:t>
            </a:r>
            <a:r>
              <a:rPr lang="en-US" sz="2800" dirty="0"/>
              <a:t> by both parties  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Generated in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Merkle tree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very deep </a:t>
            </a:r>
            <a:r>
              <a:rPr lang="en-US" sz="2800" dirty="0"/>
              <a:t>within the tree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Each key can be a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child of the previous key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For example, there can be many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sub-keys</a:t>
            </a:r>
            <a:r>
              <a:rPr lang="en-US" sz="2800" dirty="0"/>
              <a:t> for day 1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This key is used as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master key </a:t>
            </a:r>
            <a:r>
              <a:rPr lang="en-US" sz="2800" dirty="0"/>
              <a:t>for all keys generated on day 1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By disclosing private keys pre-arranged, it is possible to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invalidate millions of old transactions </a:t>
            </a:r>
            <a:r>
              <a:rPr lang="en-US" sz="3000" dirty="0"/>
              <a:t>with only a few kilobytes of data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Core channels in the Lightning Network can conduct billions of transactions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3000" dirty="0"/>
              <a:t> a need for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significant storage costs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102B9A-6310-47A4-9D5A-E3D0D408C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1116963"/>
            <a:ext cx="2362200" cy="208343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69460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Unidirectional Channel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7916" y="914401"/>
            <a:ext cx="11517911" cy="243244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7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/>
              <a:t>Alice wants to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send coins</a:t>
            </a:r>
          </a:p>
          <a:p>
            <a:r>
              <a:rPr lang="en-US" sz="5000" dirty="0"/>
              <a:t>Alice and Bob have </a:t>
            </a:r>
            <a:r>
              <a:rPr lang="en-US" sz="5200" b="1" dirty="0" err="1">
                <a:solidFill>
                  <a:schemeClr val="tx2">
                    <a:lumMod val="75000"/>
                  </a:schemeClr>
                </a:solidFill>
              </a:rPr>
              <a:t>MultiSig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 channel</a:t>
            </a:r>
          </a:p>
          <a:p>
            <a:r>
              <a:rPr lang="en-US" sz="5000" dirty="0"/>
              <a:t>First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Alice </a:t>
            </a:r>
            <a:r>
              <a:rPr lang="en-US" sz="5000" dirty="0"/>
              <a:t>gets a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refund signed </a:t>
            </a:r>
            <a:r>
              <a:rPr lang="en-US" sz="5000" dirty="0"/>
              <a:t>by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Bob </a:t>
            </a:r>
          </a:p>
          <a:p>
            <a:r>
              <a:rPr lang="en-US" sz="5000" dirty="0"/>
              <a:t>Then </a:t>
            </a:r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sends</a:t>
            </a:r>
            <a:r>
              <a:rPr lang="en-US" sz="5000" dirty="0"/>
              <a:t> 1 BTC to the </a:t>
            </a:r>
            <a:r>
              <a:rPr lang="en-US" sz="5000" b="1" dirty="0" err="1">
                <a:solidFill>
                  <a:schemeClr val="tx2">
                    <a:lumMod val="75000"/>
                  </a:schemeClr>
                </a:solidFill>
              </a:rPr>
              <a:t>MultiSig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address</a:t>
            </a:r>
          </a:p>
          <a:p>
            <a:r>
              <a:rPr lang="en-US" sz="5000" dirty="0"/>
              <a:t>Even if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  <a:r>
              <a:rPr lang="en-US" sz="5000" dirty="0"/>
              <a:t> disappears, she can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gets the coins back</a:t>
            </a:r>
            <a:r>
              <a:rPr lang="en-US" sz="5000" dirty="0"/>
              <a:t> after 30 days when the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time expires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FBF69B2-8834-4FF9-9D41-EC87F4F6AEBF}"/>
              </a:ext>
            </a:extLst>
          </p:cNvPr>
          <p:cNvSpPr/>
          <p:nvPr/>
        </p:nvSpPr>
        <p:spPr>
          <a:xfrm>
            <a:off x="4113212" y="3827473"/>
            <a:ext cx="1295400" cy="411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767F5-5163-46ED-BE86-6D27932F2249}"/>
              </a:ext>
            </a:extLst>
          </p:cNvPr>
          <p:cNvSpPr/>
          <p:nvPr/>
        </p:nvSpPr>
        <p:spPr>
          <a:xfrm>
            <a:off x="5408612" y="3471748"/>
            <a:ext cx="4953000" cy="1133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Alice and Bob </a:t>
            </a:r>
            <a:r>
              <a:rPr lang="en-US" sz="2800" dirty="0" err="1"/>
              <a:t>MultiSig</a:t>
            </a:r>
            <a:r>
              <a:rPr lang="en-US" sz="2800" dirty="0"/>
              <a:t> Channel</a:t>
            </a:r>
          </a:p>
          <a:p>
            <a:pPr algn="ctr"/>
            <a:r>
              <a:rPr lang="en-US" sz="2800" dirty="0"/>
              <a:t>1 BTC</a:t>
            </a:r>
            <a:endParaRPr lang="bg-BG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3B1ED-2053-4C46-96AD-0DD8F5C63E67}"/>
              </a:ext>
            </a:extLst>
          </p:cNvPr>
          <p:cNvSpPr/>
          <p:nvPr/>
        </p:nvSpPr>
        <p:spPr>
          <a:xfrm>
            <a:off x="2208212" y="3429000"/>
            <a:ext cx="1905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Alice</a:t>
            </a:r>
          </a:p>
          <a:p>
            <a:pPr algn="ctr"/>
            <a:r>
              <a:rPr lang="en-US" sz="2800" dirty="0"/>
              <a:t>1 BTC</a:t>
            </a:r>
            <a:endParaRPr lang="bg-BG" sz="28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C8102D-675B-49DD-94BA-4511EC0F0B0D}"/>
              </a:ext>
            </a:extLst>
          </p:cNvPr>
          <p:cNvGrpSpPr/>
          <p:nvPr/>
        </p:nvGrpSpPr>
        <p:grpSpPr>
          <a:xfrm>
            <a:off x="2208212" y="4648268"/>
            <a:ext cx="5368860" cy="1835170"/>
            <a:chOff x="608012" y="4800596"/>
            <a:chExt cx="5368860" cy="1835170"/>
          </a:xfrm>
        </p:grpSpPr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40544E33-7D60-409D-8791-BB635BFBD7A3}"/>
                </a:ext>
              </a:extLst>
            </p:cNvPr>
            <p:cNvSpPr/>
            <p:nvPr/>
          </p:nvSpPr>
          <p:spPr>
            <a:xfrm rot="5400000" flipV="1">
              <a:off x="3482940" y="3830668"/>
              <a:ext cx="1524003" cy="3463860"/>
            </a:xfrm>
            <a:prstGeom prst="bentUpArrow">
              <a:avLst>
                <a:gd name="adj1" fmla="val 15674"/>
                <a:gd name="adj2" fmla="val 2604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B9C4CB-6471-41E6-AA80-642600C8B2E2}"/>
                </a:ext>
              </a:extLst>
            </p:cNvPr>
            <p:cNvSpPr/>
            <p:nvPr/>
          </p:nvSpPr>
          <p:spPr>
            <a:xfrm>
              <a:off x="608012" y="5029128"/>
              <a:ext cx="1905000" cy="16066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Alice Refund Address</a:t>
              </a:r>
            </a:p>
            <a:p>
              <a:pPr algn="ctr"/>
              <a:r>
                <a:rPr lang="en-US" sz="2800" dirty="0"/>
                <a:t>1 BTC</a:t>
              </a:r>
              <a:endParaRPr lang="bg-BG" sz="2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9870D7-27CE-41D8-AD54-388B77900ADA}"/>
                </a:ext>
              </a:extLst>
            </p:cNvPr>
            <p:cNvSpPr txBox="1"/>
            <p:nvPr/>
          </p:nvSpPr>
          <p:spPr>
            <a:xfrm>
              <a:off x="3223108" y="5306355"/>
              <a:ext cx="22427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Signed by Bob</a:t>
              </a:r>
              <a:endParaRPr lang="bg-BG" sz="28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C45E76-B1EB-480C-8775-C6EF6A85587C}"/>
              </a:ext>
            </a:extLst>
          </p:cNvPr>
          <p:cNvSpPr txBox="1"/>
          <p:nvPr/>
        </p:nvSpPr>
        <p:spPr>
          <a:xfrm>
            <a:off x="4568820" y="5943672"/>
            <a:ext cx="312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30-days </a:t>
            </a:r>
            <a:r>
              <a:rPr lang="en-US" sz="2800" dirty="0" err="1"/>
              <a:t>nLlock</a:t>
            </a:r>
            <a:r>
              <a:rPr lang="en-US" sz="2800" dirty="0"/>
              <a:t> Time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08504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5738" y="4006470"/>
            <a:ext cx="2428874" cy="2428874"/>
          </a:xfrm>
          <a:prstGeom prst="rect">
            <a:avLst/>
          </a:prstGeom>
        </p:spPr>
      </p:pic>
      <p:pic>
        <p:nvPicPr>
          <p:cNvPr id="1030" name="Picture 6" descr="Свързано изображение">
            <a:extLst>
              <a:ext uri="{FF2B5EF4-FFF2-40B4-BE49-F238E27FC236}">
                <a16:creationId xmlns:a16="http://schemas.microsoft.com/office/drawing/2014/main" id="{6AD010FD-6D1D-4F56-A922-87605770B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44767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066800"/>
            <a:ext cx="11804822" cy="5654677"/>
          </a:xfrm>
        </p:spPr>
        <p:txBody>
          <a:bodyPr>
            <a:normAutofit/>
          </a:bodyPr>
          <a:lstStyle/>
          <a:p>
            <a:pPr marL="446088" indent="-446088">
              <a:buFontTx/>
              <a:buAutoNum type="arabicPeriod"/>
            </a:pPr>
            <a:r>
              <a:rPr lang="en-US" dirty="0"/>
              <a:t>Solving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scalability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dirty="0"/>
              <a:t> problems</a:t>
            </a:r>
          </a:p>
          <a:p>
            <a:pPr marL="628650" lvl="1" indent="-360363"/>
            <a:r>
              <a:rPr lang="en-US" dirty="0"/>
              <a:t>Fast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transactions</a:t>
            </a:r>
            <a:r>
              <a:rPr lang="en-US" dirty="0"/>
              <a:t>, wide throughput</a:t>
            </a:r>
          </a:p>
          <a:p>
            <a:pPr marL="628650" lvl="1" indent="-360363"/>
            <a:r>
              <a:rPr lang="en-US" dirty="0"/>
              <a:t>Scalable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decentralized storage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446088" indent="-446088">
              <a:spcBef>
                <a:spcPts val="1200"/>
              </a:spcBef>
              <a:buFontTx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Off-chain</a:t>
            </a:r>
            <a:r>
              <a:rPr lang="en-US" dirty="0"/>
              <a:t> transactions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payment channels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628650" lvl="1" indent="-360363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Hashed Time-Locked Contracts (HTLC)</a:t>
            </a:r>
          </a:p>
          <a:p>
            <a:pPr marL="628650" lvl="1" indent="-360363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Lightning Network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spcBef>
                <a:spcPts val="12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Cross-chain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transactions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atomic swaps</a:t>
            </a:r>
          </a:p>
          <a:p>
            <a:pPr marL="447675" indent="-447675">
              <a:spcBef>
                <a:spcPts val="12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Sidechains</a:t>
            </a:r>
            <a:r>
              <a:rPr lang="en-US" dirty="0"/>
              <a:t> and RSK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4FBF69B2-8834-4FF9-9D41-EC87F4F6AEBF}"/>
              </a:ext>
            </a:extLst>
          </p:cNvPr>
          <p:cNvSpPr/>
          <p:nvPr/>
        </p:nvSpPr>
        <p:spPr>
          <a:xfrm>
            <a:off x="2495120" y="3978572"/>
            <a:ext cx="1295400" cy="348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8520" y="6620270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7916" y="228599"/>
            <a:ext cx="11759426" cy="3025597"/>
          </a:xfrm>
          <a:prstGeom prst="rect">
            <a:avLst/>
          </a:prstGeom>
        </p:spPr>
        <p:txBody>
          <a:bodyPr vert="horz" lIns="108000" tIns="36000" rIns="108000" bIns="36000" rtlCol="0">
            <a:normAutofit fontScale="550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/>
              <a:t>With no lock time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Alice sends 0.1 BTC to Bob </a:t>
            </a:r>
            <a:r>
              <a:rPr lang="en-US" sz="5000" dirty="0"/>
              <a:t>and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0.9 to herself</a:t>
            </a:r>
          </a:p>
          <a:p>
            <a:pPr lvl="1"/>
            <a:r>
              <a:rPr lang="en-US" sz="4900" dirty="0"/>
              <a:t>Transaction </a:t>
            </a:r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isn't</a:t>
            </a:r>
            <a:r>
              <a:rPr lang="en-US" sz="4900" dirty="0"/>
              <a:t> </a:t>
            </a:r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signed</a:t>
            </a:r>
            <a:r>
              <a:rPr lang="en-US" sz="4900" dirty="0"/>
              <a:t> by </a:t>
            </a:r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  <a:r>
              <a:rPr lang="en-US" sz="4900" dirty="0"/>
              <a:t> yet </a:t>
            </a:r>
          </a:p>
          <a:p>
            <a:r>
              <a:rPr lang="en-US" sz="5000" dirty="0"/>
              <a:t>Then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Alice sends 0.2 BTC to Bob </a:t>
            </a:r>
            <a:r>
              <a:rPr lang="en-US" sz="5000" dirty="0"/>
              <a:t>and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0.8 to herself</a:t>
            </a:r>
          </a:p>
          <a:p>
            <a:pPr lvl="1"/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Bob overrides </a:t>
            </a:r>
            <a:r>
              <a:rPr lang="en-US" sz="4800" dirty="0"/>
              <a:t>the first transaction, but doesn't sign it</a:t>
            </a:r>
          </a:p>
          <a:p>
            <a:r>
              <a:rPr lang="en-US" sz="5000" dirty="0"/>
              <a:t>The channel over and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  <a:r>
              <a:rPr lang="en-US" sz="5000" dirty="0"/>
              <a:t> </a:t>
            </a:r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signs</a:t>
            </a:r>
            <a:r>
              <a:rPr lang="en-US" sz="5000" dirty="0"/>
              <a:t> the transaction</a:t>
            </a:r>
          </a:p>
          <a:p>
            <a:pPr lvl="1"/>
            <a:r>
              <a:rPr lang="en-US" sz="4800" dirty="0"/>
              <a:t>If </a:t>
            </a:r>
            <a:r>
              <a:rPr lang="en-US" sz="4500" b="1" dirty="0">
                <a:solidFill>
                  <a:schemeClr val="tx2">
                    <a:lumMod val="75000"/>
                  </a:schemeClr>
                </a:solidFill>
              </a:rPr>
              <a:t>Bob doesn't sign </a:t>
            </a:r>
            <a:r>
              <a:rPr lang="en-US" sz="4800" dirty="0"/>
              <a:t>Alice get her coins</a:t>
            </a:r>
            <a:r>
              <a:rPr lang="en-US" sz="4600" b="1" dirty="0">
                <a:solidFill>
                  <a:schemeClr val="tx2">
                    <a:lumMod val="75000"/>
                  </a:schemeClr>
                </a:solidFill>
              </a:rPr>
              <a:t> back</a:t>
            </a:r>
            <a:r>
              <a:rPr lang="en-US" sz="4600" dirty="0"/>
              <a:t> when the </a:t>
            </a:r>
            <a:r>
              <a:rPr lang="en-US" sz="4600" b="1" dirty="0">
                <a:solidFill>
                  <a:schemeClr val="tx2">
                    <a:lumMod val="75000"/>
                  </a:schemeClr>
                </a:solidFill>
              </a:rPr>
              <a:t>time expired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3B1ED-2053-4C46-96AD-0DD8F5C63E67}"/>
              </a:ext>
            </a:extLst>
          </p:cNvPr>
          <p:cNvSpPr/>
          <p:nvPr/>
        </p:nvSpPr>
        <p:spPr>
          <a:xfrm>
            <a:off x="590120" y="3580099"/>
            <a:ext cx="1905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Alice</a:t>
            </a:r>
          </a:p>
          <a:p>
            <a:pPr algn="ctr"/>
            <a:r>
              <a:rPr lang="en-US" sz="2800" dirty="0"/>
              <a:t>1 BTC</a:t>
            </a:r>
            <a:endParaRPr lang="bg-BG" sz="2800" dirty="0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40544E33-7D60-409D-8791-BB635BFBD7A3}"/>
              </a:ext>
            </a:extLst>
          </p:cNvPr>
          <p:cNvSpPr/>
          <p:nvPr/>
        </p:nvSpPr>
        <p:spPr>
          <a:xfrm rot="5400000" flipV="1">
            <a:off x="3465049" y="4057972"/>
            <a:ext cx="1524001" cy="3463860"/>
          </a:xfrm>
          <a:prstGeom prst="bentUpArrow">
            <a:avLst>
              <a:gd name="adj1" fmla="val 15674"/>
              <a:gd name="adj2" fmla="val 2604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767F5-5163-46ED-BE86-6D27932F2249}"/>
              </a:ext>
            </a:extLst>
          </p:cNvPr>
          <p:cNvSpPr/>
          <p:nvPr/>
        </p:nvSpPr>
        <p:spPr>
          <a:xfrm>
            <a:off x="3790520" y="3351499"/>
            <a:ext cx="3810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Alice and Bob </a:t>
            </a:r>
            <a:r>
              <a:rPr lang="en-US" sz="2800" dirty="0" err="1"/>
              <a:t>MiltiSig</a:t>
            </a:r>
            <a:r>
              <a:rPr lang="en-US" sz="2800" dirty="0"/>
              <a:t> Channel</a:t>
            </a:r>
          </a:p>
          <a:p>
            <a:pPr algn="ctr"/>
            <a:r>
              <a:rPr lang="en-US" sz="2800" dirty="0"/>
              <a:t>1 BTC</a:t>
            </a:r>
            <a:endParaRPr lang="bg-BG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B9C4CB-6471-41E6-AA80-642600C8B2E2}"/>
              </a:ext>
            </a:extLst>
          </p:cNvPr>
          <p:cNvSpPr/>
          <p:nvPr/>
        </p:nvSpPr>
        <p:spPr>
          <a:xfrm>
            <a:off x="590120" y="5027899"/>
            <a:ext cx="1905000" cy="1606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Alice Refund </a:t>
            </a:r>
            <a:r>
              <a:rPr lang="en-US" sz="2800" dirty="0" err="1"/>
              <a:t>Addess</a:t>
            </a:r>
            <a:endParaRPr lang="en-US" sz="2800" dirty="0"/>
          </a:p>
          <a:p>
            <a:pPr algn="ctr"/>
            <a:r>
              <a:rPr lang="en-US" sz="2800" dirty="0"/>
              <a:t>1 BTC</a:t>
            </a:r>
            <a:endParaRPr lang="bg-B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870D7-27CE-41D8-AD54-388B77900ADA}"/>
              </a:ext>
            </a:extLst>
          </p:cNvPr>
          <p:cNvSpPr txBox="1"/>
          <p:nvPr/>
        </p:nvSpPr>
        <p:spPr>
          <a:xfrm>
            <a:off x="3205216" y="5305126"/>
            <a:ext cx="2242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Signed by Bob</a:t>
            </a:r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45E76-B1EB-480C-8775-C6EF6A85587C}"/>
              </a:ext>
            </a:extLst>
          </p:cNvPr>
          <p:cNvSpPr txBox="1"/>
          <p:nvPr/>
        </p:nvSpPr>
        <p:spPr>
          <a:xfrm>
            <a:off x="3142820" y="6269147"/>
            <a:ext cx="312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30-days </a:t>
            </a:r>
            <a:r>
              <a:rPr lang="en-US" sz="2800" dirty="0" err="1"/>
              <a:t>nLlock</a:t>
            </a:r>
            <a:r>
              <a:rPr lang="en-US" sz="2800" dirty="0"/>
              <a:t> Time</a:t>
            </a:r>
            <a:endParaRPr lang="bg-BG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EDB320-4BDA-4916-A6B5-DADB5988DABA}"/>
              </a:ext>
            </a:extLst>
          </p:cNvPr>
          <p:cNvGrpSpPr/>
          <p:nvPr/>
        </p:nvGrpSpPr>
        <p:grpSpPr>
          <a:xfrm>
            <a:off x="7578856" y="3198199"/>
            <a:ext cx="4367167" cy="1735131"/>
            <a:chOff x="7596748" y="3199428"/>
            <a:chExt cx="4367167" cy="1735131"/>
          </a:xfrm>
        </p:grpSpPr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B7B9DBCD-C50F-4E7B-88A6-4D64136F3616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V="1">
              <a:off x="7596748" y="3589615"/>
              <a:ext cx="2627857" cy="519236"/>
            </a:xfrm>
            <a:prstGeom prst="bentConnector3">
              <a:avLst>
                <a:gd name="adj1" fmla="val 89070"/>
              </a:avLst>
            </a:prstGeom>
            <a:ln w="25400">
              <a:solidFill>
                <a:schemeClr val="tx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91FAE4F3-78DD-4E56-8C24-EFB238935DC3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611602" y="4114728"/>
              <a:ext cx="2611416" cy="429645"/>
            </a:xfrm>
            <a:prstGeom prst="bentConnector3">
              <a:avLst>
                <a:gd name="adj1" fmla="val 89316"/>
              </a:avLst>
            </a:prstGeom>
            <a:ln w="25400">
              <a:solidFill>
                <a:schemeClr val="tx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E07110D-8EDF-450F-B3F1-DF208AF4170D}"/>
                </a:ext>
              </a:extLst>
            </p:cNvPr>
            <p:cNvSpPr/>
            <p:nvPr/>
          </p:nvSpPr>
          <p:spPr>
            <a:xfrm>
              <a:off x="10224605" y="3199428"/>
              <a:ext cx="1739310" cy="780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Alice</a:t>
              </a:r>
            </a:p>
            <a:p>
              <a:pPr algn="ctr"/>
              <a:r>
                <a:rPr lang="en-US" sz="2800" dirty="0"/>
                <a:t>0.9 BTC</a:t>
              </a:r>
              <a:endParaRPr lang="bg-BG" sz="28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B9E3CF-CD35-4758-A502-FEFC26C38C1D}"/>
                </a:ext>
              </a:extLst>
            </p:cNvPr>
            <p:cNvSpPr/>
            <p:nvPr/>
          </p:nvSpPr>
          <p:spPr>
            <a:xfrm>
              <a:off x="10223018" y="4154186"/>
              <a:ext cx="1739310" cy="780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Bob</a:t>
              </a:r>
            </a:p>
            <a:p>
              <a:pPr algn="ctr"/>
              <a:r>
                <a:rPr lang="en-US" sz="2800" dirty="0"/>
                <a:t>0.1 BTC</a:t>
              </a:r>
              <a:endParaRPr lang="bg-BG" sz="2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D4033E-B550-4113-9444-2DD3B223F2A0}"/>
                </a:ext>
              </a:extLst>
            </p:cNvPr>
            <p:cNvSpPr txBox="1"/>
            <p:nvPr/>
          </p:nvSpPr>
          <p:spPr>
            <a:xfrm>
              <a:off x="7633266" y="4206254"/>
              <a:ext cx="2371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Signed by Alice</a:t>
              </a:r>
              <a:endParaRPr lang="bg-BG" sz="2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39FDF9-7CB5-4D17-9E0C-B128116DD923}"/>
                </a:ext>
              </a:extLst>
            </p:cNvPr>
            <p:cNvSpPr txBox="1"/>
            <p:nvPr/>
          </p:nvSpPr>
          <p:spPr>
            <a:xfrm>
              <a:off x="7596748" y="3444252"/>
              <a:ext cx="24176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No </a:t>
              </a:r>
              <a:r>
                <a:rPr lang="en-US" sz="2800" dirty="0" err="1"/>
                <a:t>nLlock</a:t>
              </a:r>
              <a:r>
                <a:rPr lang="en-US" sz="2800" dirty="0"/>
                <a:t> Time</a:t>
              </a:r>
              <a:endParaRPr lang="bg-BG" sz="28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2C87858-D96F-475C-A6BB-DFE8CF704E23}"/>
              </a:ext>
            </a:extLst>
          </p:cNvPr>
          <p:cNvGrpSpPr/>
          <p:nvPr/>
        </p:nvGrpSpPr>
        <p:grpSpPr>
          <a:xfrm>
            <a:off x="7578856" y="3048000"/>
            <a:ext cx="4367167" cy="1735131"/>
            <a:chOff x="7596748" y="3199428"/>
            <a:chExt cx="4367167" cy="1735131"/>
          </a:xfrm>
        </p:grpSpPr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87DE438E-3C52-4479-90F3-1C2E9EC43A20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7596748" y="3589615"/>
              <a:ext cx="2627857" cy="519236"/>
            </a:xfrm>
            <a:prstGeom prst="bentConnector3">
              <a:avLst>
                <a:gd name="adj1" fmla="val 89070"/>
              </a:avLst>
            </a:prstGeom>
            <a:ln w="25400">
              <a:solidFill>
                <a:schemeClr val="tx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A3B80065-ACB9-4FA4-8B77-C9FF82F17589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7611602" y="4114728"/>
              <a:ext cx="2611416" cy="429645"/>
            </a:xfrm>
            <a:prstGeom prst="bentConnector3">
              <a:avLst>
                <a:gd name="adj1" fmla="val 89316"/>
              </a:avLst>
            </a:prstGeom>
            <a:ln w="25400">
              <a:solidFill>
                <a:schemeClr val="tx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8C0FDFF-2BC6-43A9-837B-CDFFF68E91E0}"/>
                </a:ext>
              </a:extLst>
            </p:cNvPr>
            <p:cNvSpPr/>
            <p:nvPr/>
          </p:nvSpPr>
          <p:spPr>
            <a:xfrm>
              <a:off x="10224605" y="3199428"/>
              <a:ext cx="1739310" cy="780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Alice</a:t>
              </a:r>
            </a:p>
            <a:p>
              <a:pPr algn="ctr"/>
              <a:r>
                <a:rPr lang="en-US" sz="2800" dirty="0"/>
                <a:t>0.8 BTC</a:t>
              </a:r>
              <a:endParaRPr lang="bg-BG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CE5CE7C-576E-4B0F-9BB3-3FE20C09378C}"/>
                </a:ext>
              </a:extLst>
            </p:cNvPr>
            <p:cNvSpPr/>
            <p:nvPr/>
          </p:nvSpPr>
          <p:spPr>
            <a:xfrm>
              <a:off x="10223018" y="4154186"/>
              <a:ext cx="1739310" cy="780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Bob</a:t>
              </a:r>
            </a:p>
            <a:p>
              <a:pPr algn="ctr"/>
              <a:r>
                <a:rPr lang="en-US" sz="2800" dirty="0"/>
                <a:t>0.2 BTC</a:t>
              </a:r>
              <a:endParaRPr lang="bg-BG" sz="28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6988517-8EC0-400D-B6A1-5B4999269C8E}"/>
                </a:ext>
              </a:extLst>
            </p:cNvPr>
            <p:cNvSpPr txBox="1"/>
            <p:nvPr/>
          </p:nvSpPr>
          <p:spPr>
            <a:xfrm>
              <a:off x="7633266" y="4206254"/>
              <a:ext cx="2371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Signed by Alice</a:t>
              </a:r>
              <a:endParaRPr lang="bg-BG" sz="28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9CBA99-3974-493C-A65E-1C3DCBDAC49F}"/>
                </a:ext>
              </a:extLst>
            </p:cNvPr>
            <p:cNvSpPr txBox="1"/>
            <p:nvPr/>
          </p:nvSpPr>
          <p:spPr>
            <a:xfrm>
              <a:off x="7596748" y="3444252"/>
              <a:ext cx="24176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No </a:t>
              </a:r>
              <a:r>
                <a:rPr lang="en-US" sz="2800" dirty="0" err="1"/>
                <a:t>nLlock</a:t>
              </a:r>
              <a:r>
                <a:rPr lang="en-US" sz="2800" dirty="0"/>
                <a:t> Time</a:t>
              </a:r>
              <a:endParaRPr lang="bg-BG" sz="28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2198F5-2628-4F0C-9F3E-7A38CE426525}"/>
              </a:ext>
            </a:extLst>
          </p:cNvPr>
          <p:cNvGrpSpPr/>
          <p:nvPr/>
        </p:nvGrpSpPr>
        <p:grpSpPr>
          <a:xfrm>
            <a:off x="7574493" y="3438187"/>
            <a:ext cx="2632220" cy="954758"/>
            <a:chOff x="7574493" y="3438187"/>
            <a:chExt cx="2632220" cy="954758"/>
          </a:xfrm>
        </p:grpSpPr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E0850820-3550-4FA7-9995-D40C56336159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7589347" y="3971066"/>
              <a:ext cx="2615779" cy="421879"/>
            </a:xfrm>
            <a:prstGeom prst="bentConnector3">
              <a:avLst>
                <a:gd name="adj1" fmla="val 88637"/>
              </a:avLst>
            </a:prstGeom>
            <a:ln w="254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CC45011E-4CE2-435B-BA8C-F5E1E4199E8C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7574493" y="3438187"/>
              <a:ext cx="2632220" cy="508522"/>
            </a:xfrm>
            <a:prstGeom prst="bentConnector3">
              <a:avLst>
                <a:gd name="adj1" fmla="val 89614"/>
              </a:avLst>
            </a:prstGeom>
            <a:ln w="254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542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1146E-7 -4.07407E-6 L 4.01146E-7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4FBF69B2-8834-4FF9-9D41-EC87F4F6AEBF}"/>
              </a:ext>
            </a:extLst>
          </p:cNvPr>
          <p:cNvSpPr/>
          <p:nvPr/>
        </p:nvSpPr>
        <p:spPr>
          <a:xfrm>
            <a:off x="2495120" y="4075069"/>
            <a:ext cx="1295400" cy="348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8520" y="6620270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Bidirectional Channel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6336" y="933560"/>
            <a:ext cx="11517911" cy="283072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7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/>
              <a:t>With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29 days</a:t>
            </a:r>
            <a:r>
              <a:rPr lang="en-US" sz="5000" dirty="0"/>
              <a:t> lock time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Alice sends 0.1 BTC to Bob </a:t>
            </a:r>
            <a:r>
              <a:rPr lang="en-US" sz="5000" dirty="0"/>
              <a:t>and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0.9 to herself</a:t>
            </a:r>
          </a:p>
          <a:p>
            <a:pPr lvl="1"/>
            <a:r>
              <a:rPr lang="en-US" sz="4900" dirty="0"/>
              <a:t>The channel has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sz="4900" dirty="0"/>
              <a:t> </a:t>
            </a:r>
            <a:r>
              <a:rPr lang="en-US" sz="4900" dirty="0" err="1"/>
              <a:t>nLock</a:t>
            </a:r>
            <a:r>
              <a:rPr lang="en-US" sz="4900" dirty="0"/>
              <a:t> times </a:t>
            </a:r>
          </a:p>
          <a:p>
            <a:r>
              <a:rPr lang="en-US" sz="5000" dirty="0"/>
              <a:t>Then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Alice sends 0.2 BTC to Bob </a:t>
            </a:r>
            <a:r>
              <a:rPr lang="en-US" sz="5000" dirty="0"/>
              <a:t>and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0.8 to herself</a:t>
            </a:r>
          </a:p>
          <a:p>
            <a:pPr lvl="1"/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Bob </a:t>
            </a:r>
            <a:r>
              <a:rPr lang="en-US" sz="4800" dirty="0"/>
              <a:t>wants to send 0.1 BTC to Alice so,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get back </a:t>
            </a:r>
            <a:r>
              <a:rPr lang="en-US" sz="4800" dirty="0"/>
              <a:t>the first transaction</a:t>
            </a:r>
          </a:p>
          <a:p>
            <a:r>
              <a:rPr lang="en-US" sz="5000" dirty="0"/>
              <a:t>Any time the transaction </a:t>
            </a:r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is get back</a:t>
            </a:r>
            <a:r>
              <a:rPr lang="en-US" sz="5000" dirty="0"/>
              <a:t>, the time </a:t>
            </a:r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go close</a:t>
            </a:r>
            <a:r>
              <a:rPr lang="en-US" sz="5000" dirty="0"/>
              <a:t> to the end day</a:t>
            </a:r>
          </a:p>
          <a:p>
            <a:r>
              <a:rPr lang="en-US" sz="4900" dirty="0"/>
              <a:t>When</a:t>
            </a:r>
            <a:r>
              <a:rPr lang="en-US" sz="4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900" dirty="0"/>
              <a:t>Alice and Bob </a:t>
            </a:r>
            <a:r>
              <a:rPr lang="en-US" sz="4600" b="1" dirty="0">
                <a:solidFill>
                  <a:schemeClr val="tx2">
                    <a:lumMod val="75000"/>
                  </a:schemeClr>
                </a:solidFill>
              </a:rPr>
              <a:t>both sign</a:t>
            </a:r>
            <a:r>
              <a:rPr lang="en-US" sz="4900" dirty="0"/>
              <a:t>, the channel is </a:t>
            </a:r>
            <a:r>
              <a:rPr lang="en-US" sz="4600" b="1" dirty="0">
                <a:solidFill>
                  <a:schemeClr val="tx2">
                    <a:lumMod val="75000"/>
                  </a:schemeClr>
                </a:solidFill>
              </a:rPr>
              <a:t>closed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3B1ED-2053-4C46-96AD-0DD8F5C63E67}"/>
              </a:ext>
            </a:extLst>
          </p:cNvPr>
          <p:cNvSpPr/>
          <p:nvPr/>
        </p:nvSpPr>
        <p:spPr>
          <a:xfrm>
            <a:off x="590120" y="3676596"/>
            <a:ext cx="1905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Alice</a:t>
            </a:r>
          </a:p>
          <a:p>
            <a:pPr algn="ctr"/>
            <a:r>
              <a:rPr lang="en-US" sz="2800" dirty="0"/>
              <a:t>1 BTC</a:t>
            </a:r>
            <a:endParaRPr lang="bg-BG" sz="2800" dirty="0"/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40544E33-7D60-409D-8791-BB635BFBD7A3}"/>
              </a:ext>
            </a:extLst>
          </p:cNvPr>
          <p:cNvSpPr/>
          <p:nvPr/>
        </p:nvSpPr>
        <p:spPr>
          <a:xfrm rot="5400000" flipV="1">
            <a:off x="3342266" y="4029655"/>
            <a:ext cx="1524001" cy="3218294"/>
          </a:xfrm>
          <a:prstGeom prst="bentUpArrow">
            <a:avLst>
              <a:gd name="adj1" fmla="val 15674"/>
              <a:gd name="adj2" fmla="val 2604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767F5-5163-46ED-BE86-6D27932F2249}"/>
              </a:ext>
            </a:extLst>
          </p:cNvPr>
          <p:cNvSpPr/>
          <p:nvPr/>
        </p:nvSpPr>
        <p:spPr>
          <a:xfrm>
            <a:off x="3790520" y="3706596"/>
            <a:ext cx="3125792" cy="115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 and Bob </a:t>
            </a:r>
            <a:r>
              <a:rPr lang="en-US" dirty="0" err="1"/>
              <a:t>MiltiSig</a:t>
            </a:r>
            <a:r>
              <a:rPr lang="en-US" dirty="0"/>
              <a:t> Channel</a:t>
            </a:r>
          </a:p>
          <a:p>
            <a:pPr algn="ctr"/>
            <a:r>
              <a:rPr lang="en-US" dirty="0"/>
              <a:t>1 BTC</a:t>
            </a:r>
            <a:endParaRPr lang="bg-B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B9C4CB-6471-41E6-AA80-642600C8B2E2}"/>
              </a:ext>
            </a:extLst>
          </p:cNvPr>
          <p:cNvSpPr/>
          <p:nvPr/>
        </p:nvSpPr>
        <p:spPr>
          <a:xfrm>
            <a:off x="590120" y="4953000"/>
            <a:ext cx="1905000" cy="1606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Alice Refund </a:t>
            </a:r>
            <a:r>
              <a:rPr lang="en-US" sz="2800" dirty="0" err="1"/>
              <a:t>Addess</a:t>
            </a:r>
            <a:endParaRPr lang="en-US" sz="2800" dirty="0"/>
          </a:p>
          <a:p>
            <a:pPr algn="ctr"/>
            <a:r>
              <a:rPr lang="en-US" sz="2800" dirty="0"/>
              <a:t>1 BTC</a:t>
            </a:r>
            <a:endParaRPr lang="bg-B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870D7-27CE-41D8-AD54-388B77900ADA}"/>
              </a:ext>
            </a:extLst>
          </p:cNvPr>
          <p:cNvSpPr txBox="1"/>
          <p:nvPr/>
        </p:nvSpPr>
        <p:spPr>
          <a:xfrm>
            <a:off x="3205216" y="5401623"/>
            <a:ext cx="2242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Signed by Bob</a:t>
            </a:r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45E76-B1EB-480C-8775-C6EF6A85587C}"/>
              </a:ext>
            </a:extLst>
          </p:cNvPr>
          <p:cNvSpPr txBox="1"/>
          <p:nvPr/>
        </p:nvSpPr>
        <p:spPr>
          <a:xfrm>
            <a:off x="3142820" y="6096000"/>
            <a:ext cx="312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30-days </a:t>
            </a:r>
            <a:r>
              <a:rPr lang="en-US" sz="2800" dirty="0" err="1"/>
              <a:t>nLlock</a:t>
            </a:r>
            <a:r>
              <a:rPr lang="en-US" sz="2800" dirty="0"/>
              <a:t> Time</a:t>
            </a:r>
            <a:endParaRPr lang="bg-BG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7C8BDE-840E-4C08-B0CA-0F5EF3288DC3}"/>
              </a:ext>
            </a:extLst>
          </p:cNvPr>
          <p:cNvGrpSpPr/>
          <p:nvPr/>
        </p:nvGrpSpPr>
        <p:grpSpPr>
          <a:xfrm>
            <a:off x="7161212" y="4288641"/>
            <a:ext cx="4669811" cy="1735131"/>
            <a:chOff x="6060621" y="4975691"/>
            <a:chExt cx="4669811" cy="1735131"/>
          </a:xfrm>
        </p:grpSpPr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B7B9DBCD-C50F-4E7B-88A6-4D64136F3616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V="1">
              <a:off x="6363265" y="5365878"/>
              <a:ext cx="2627857" cy="519236"/>
            </a:xfrm>
            <a:prstGeom prst="bentConnector3">
              <a:avLst>
                <a:gd name="adj1" fmla="val 89070"/>
              </a:avLst>
            </a:prstGeom>
            <a:ln w="25400">
              <a:solidFill>
                <a:schemeClr val="tx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91FAE4F3-78DD-4E56-8C24-EFB238935DC3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6378119" y="5890991"/>
              <a:ext cx="2611416" cy="429645"/>
            </a:xfrm>
            <a:prstGeom prst="bentConnector3">
              <a:avLst>
                <a:gd name="adj1" fmla="val 89316"/>
              </a:avLst>
            </a:prstGeom>
            <a:ln w="25400">
              <a:solidFill>
                <a:schemeClr val="tx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E07110D-8EDF-450F-B3F1-DF208AF4170D}"/>
                </a:ext>
              </a:extLst>
            </p:cNvPr>
            <p:cNvSpPr/>
            <p:nvPr/>
          </p:nvSpPr>
          <p:spPr>
            <a:xfrm>
              <a:off x="8991122" y="4975691"/>
              <a:ext cx="1739310" cy="780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Alice</a:t>
              </a:r>
            </a:p>
            <a:p>
              <a:pPr algn="ctr"/>
              <a:r>
                <a:rPr lang="en-US" sz="2800" dirty="0"/>
                <a:t>0.9 BTC</a:t>
              </a:r>
              <a:endParaRPr lang="bg-BG" sz="28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B9E3CF-CD35-4758-A502-FEFC26C38C1D}"/>
                </a:ext>
              </a:extLst>
            </p:cNvPr>
            <p:cNvSpPr/>
            <p:nvPr/>
          </p:nvSpPr>
          <p:spPr>
            <a:xfrm>
              <a:off x="8989535" y="5930449"/>
              <a:ext cx="1739310" cy="780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Bob</a:t>
              </a:r>
            </a:p>
            <a:p>
              <a:pPr algn="ctr"/>
              <a:r>
                <a:rPr lang="en-US" sz="2800" dirty="0"/>
                <a:t>0.1 BTC</a:t>
              </a:r>
              <a:endParaRPr lang="bg-BG" sz="28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D4033E-B550-4113-9444-2DD3B223F2A0}"/>
                </a:ext>
              </a:extLst>
            </p:cNvPr>
            <p:cNvSpPr txBox="1"/>
            <p:nvPr/>
          </p:nvSpPr>
          <p:spPr>
            <a:xfrm>
              <a:off x="6097139" y="5982517"/>
              <a:ext cx="2371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Signed by Alice</a:t>
              </a:r>
              <a:endParaRPr lang="bg-BG" sz="2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39FDF9-7CB5-4D17-9E0C-B128116DD923}"/>
                </a:ext>
              </a:extLst>
            </p:cNvPr>
            <p:cNvSpPr txBox="1"/>
            <p:nvPr/>
          </p:nvSpPr>
          <p:spPr>
            <a:xfrm>
              <a:off x="6060621" y="5220515"/>
              <a:ext cx="29592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29-day </a:t>
              </a:r>
              <a:r>
                <a:rPr lang="en-US" sz="2800" dirty="0" err="1"/>
                <a:t>nLlock</a:t>
              </a:r>
              <a:r>
                <a:rPr lang="en-US" sz="2800" dirty="0"/>
                <a:t> Time</a:t>
              </a:r>
              <a:endParaRPr lang="bg-BG" sz="28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77BD01-E203-426E-B7B6-FABBAA2BA285}"/>
              </a:ext>
            </a:extLst>
          </p:cNvPr>
          <p:cNvGrpSpPr/>
          <p:nvPr/>
        </p:nvGrpSpPr>
        <p:grpSpPr>
          <a:xfrm>
            <a:off x="7161212" y="2904238"/>
            <a:ext cx="4674174" cy="1735131"/>
            <a:chOff x="2807171" y="-214920"/>
            <a:chExt cx="4674174" cy="17351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9CBA99-3974-493C-A65E-1C3DCBDAC49F}"/>
                </a:ext>
              </a:extLst>
            </p:cNvPr>
            <p:cNvSpPr txBox="1"/>
            <p:nvPr/>
          </p:nvSpPr>
          <p:spPr>
            <a:xfrm>
              <a:off x="2807171" y="29904"/>
              <a:ext cx="3096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28-day </a:t>
              </a:r>
              <a:r>
                <a:rPr lang="en-US" sz="2800" dirty="0" err="1"/>
                <a:t>nLlock</a:t>
              </a:r>
              <a:r>
                <a:rPr lang="en-US" sz="2800" dirty="0"/>
                <a:t> Time</a:t>
              </a:r>
              <a:endParaRPr lang="bg-BG" sz="2800" dirty="0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87DE438E-3C52-4479-90F3-1C2E9EC43A20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3114178" y="175267"/>
              <a:ext cx="2627857" cy="519236"/>
            </a:xfrm>
            <a:prstGeom prst="bentConnector3">
              <a:avLst>
                <a:gd name="adj1" fmla="val 89070"/>
              </a:avLst>
            </a:prstGeom>
            <a:ln w="25400">
              <a:solidFill>
                <a:schemeClr val="tx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A3B80065-ACB9-4FA4-8B77-C9FF82F17589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3129032" y="700380"/>
              <a:ext cx="2611416" cy="429645"/>
            </a:xfrm>
            <a:prstGeom prst="bentConnector3">
              <a:avLst>
                <a:gd name="adj1" fmla="val 89316"/>
              </a:avLst>
            </a:prstGeom>
            <a:ln w="25400">
              <a:solidFill>
                <a:schemeClr val="tx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8C0FDFF-2BC6-43A9-837B-CDFFF68E91E0}"/>
                </a:ext>
              </a:extLst>
            </p:cNvPr>
            <p:cNvSpPr/>
            <p:nvPr/>
          </p:nvSpPr>
          <p:spPr>
            <a:xfrm>
              <a:off x="5742035" y="-214920"/>
              <a:ext cx="1739310" cy="780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Alice</a:t>
              </a:r>
            </a:p>
            <a:p>
              <a:pPr algn="ctr"/>
              <a:r>
                <a:rPr lang="en-US" sz="2800" dirty="0"/>
                <a:t>0.8 BTC</a:t>
              </a:r>
              <a:endParaRPr lang="bg-BG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CE5CE7C-576E-4B0F-9BB3-3FE20C09378C}"/>
                </a:ext>
              </a:extLst>
            </p:cNvPr>
            <p:cNvSpPr/>
            <p:nvPr/>
          </p:nvSpPr>
          <p:spPr>
            <a:xfrm>
              <a:off x="5740448" y="739838"/>
              <a:ext cx="1739310" cy="780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Bob</a:t>
              </a:r>
            </a:p>
            <a:p>
              <a:pPr algn="ctr"/>
              <a:r>
                <a:rPr lang="en-US" sz="2800" dirty="0"/>
                <a:t>0.2 BTC</a:t>
              </a:r>
              <a:endParaRPr lang="bg-BG" sz="28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6988517-8EC0-400D-B6A1-5B4999269C8E}"/>
                </a:ext>
              </a:extLst>
            </p:cNvPr>
            <p:cNvSpPr txBox="1"/>
            <p:nvPr/>
          </p:nvSpPr>
          <p:spPr>
            <a:xfrm>
              <a:off x="2843689" y="791906"/>
              <a:ext cx="2371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Signed by Alice</a:t>
              </a:r>
              <a:endParaRPr lang="bg-BG" sz="28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66DDB1-3850-4FBB-9B49-96AB4560714A}"/>
              </a:ext>
            </a:extLst>
          </p:cNvPr>
          <p:cNvGrpSpPr/>
          <p:nvPr/>
        </p:nvGrpSpPr>
        <p:grpSpPr>
          <a:xfrm>
            <a:off x="10087716" y="2914381"/>
            <a:ext cx="1739310" cy="1714845"/>
            <a:chOff x="10245501" y="2763793"/>
            <a:chExt cx="1739310" cy="171484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F175F0-71C8-4AAE-8BD9-4A91248DE31F}"/>
                </a:ext>
              </a:extLst>
            </p:cNvPr>
            <p:cNvSpPr/>
            <p:nvPr/>
          </p:nvSpPr>
          <p:spPr>
            <a:xfrm>
              <a:off x="10245501" y="3698265"/>
              <a:ext cx="1739310" cy="780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92D050"/>
                  </a:solidFill>
                </a:rPr>
                <a:t>Bob</a:t>
              </a:r>
            </a:p>
            <a:p>
              <a:pPr algn="ctr"/>
              <a:r>
                <a:rPr lang="en-US" sz="2800" dirty="0">
                  <a:solidFill>
                    <a:srgbClr val="92D050"/>
                  </a:solidFill>
                </a:rPr>
                <a:t>0.1 BTC</a:t>
              </a:r>
              <a:endParaRPr lang="bg-BG" sz="2800" dirty="0">
                <a:solidFill>
                  <a:srgbClr val="92D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BA228B-8F6E-48F6-A6A6-3231A37869E1}"/>
                </a:ext>
              </a:extLst>
            </p:cNvPr>
            <p:cNvSpPr/>
            <p:nvPr/>
          </p:nvSpPr>
          <p:spPr>
            <a:xfrm>
              <a:off x="10245501" y="2763793"/>
              <a:ext cx="1739310" cy="780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92D050"/>
                  </a:solidFill>
                </a:rPr>
                <a:t>Alice</a:t>
              </a:r>
            </a:p>
            <a:p>
              <a:pPr algn="ctr"/>
              <a:r>
                <a:rPr lang="en-US" sz="2800" dirty="0">
                  <a:solidFill>
                    <a:srgbClr val="92D050"/>
                  </a:solidFill>
                </a:rPr>
                <a:t>0.9 BTC</a:t>
              </a:r>
              <a:endParaRPr lang="bg-BG" sz="28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2198F5-2628-4F0C-9F3E-7A38CE426525}"/>
              </a:ext>
            </a:extLst>
          </p:cNvPr>
          <p:cNvGrpSpPr/>
          <p:nvPr/>
        </p:nvGrpSpPr>
        <p:grpSpPr>
          <a:xfrm>
            <a:off x="7471977" y="3301798"/>
            <a:ext cx="2632220" cy="954758"/>
            <a:chOff x="7463856" y="3294425"/>
            <a:chExt cx="2632220" cy="954758"/>
          </a:xfrm>
        </p:grpSpPr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E0850820-3550-4FA7-9995-D40C56336159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7478710" y="3827304"/>
              <a:ext cx="2615779" cy="421879"/>
            </a:xfrm>
            <a:prstGeom prst="bentConnector3">
              <a:avLst>
                <a:gd name="adj1" fmla="val 88637"/>
              </a:avLst>
            </a:prstGeom>
            <a:ln w="254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CC45011E-4CE2-435B-BA8C-F5E1E4199E8C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7463856" y="3294425"/>
              <a:ext cx="2632220" cy="508522"/>
            </a:xfrm>
            <a:prstGeom prst="bentConnector3">
              <a:avLst>
                <a:gd name="adj1" fmla="val 89614"/>
              </a:avLst>
            </a:prstGeom>
            <a:ln w="254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FAAFC79F-0A69-4099-81AB-CBC81D62B133}"/>
              </a:ext>
            </a:extLst>
          </p:cNvPr>
          <p:cNvSpPr/>
          <p:nvPr/>
        </p:nvSpPr>
        <p:spPr>
          <a:xfrm flipV="1">
            <a:off x="9019072" y="3600396"/>
            <a:ext cx="891047" cy="28004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6994E-7 -1.85185E-6 L 8.56994E-7 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BA7DB7-C204-4E8A-AFD6-7E299DB46F02}"/>
              </a:ext>
            </a:extLst>
          </p:cNvPr>
          <p:cNvGrpSpPr/>
          <p:nvPr/>
        </p:nvGrpSpPr>
        <p:grpSpPr>
          <a:xfrm>
            <a:off x="6510615" y="3721048"/>
            <a:ext cx="3678150" cy="1179394"/>
            <a:chOff x="4529273" y="3514424"/>
            <a:chExt cx="3678150" cy="1179394"/>
          </a:xfrm>
        </p:grpSpPr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9B66FEB9-3271-413E-8755-C3701F87D88D}"/>
                </a:ext>
              </a:extLst>
            </p:cNvPr>
            <p:cNvSpPr/>
            <p:nvPr/>
          </p:nvSpPr>
          <p:spPr>
            <a:xfrm rot="7180039" flipV="1">
              <a:off x="5905832" y="2392228"/>
              <a:ext cx="925031" cy="3678150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581037-A732-4314-9AFB-CB17D1E10BEA}"/>
                </a:ext>
              </a:extLst>
            </p:cNvPr>
            <p:cNvSpPr txBox="1"/>
            <p:nvPr/>
          </p:nvSpPr>
          <p:spPr>
            <a:xfrm rot="2014790">
              <a:off x="6196925" y="3514424"/>
              <a:ext cx="14512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 BTC</a:t>
              </a:r>
              <a:endParaRPr lang="bg-BG" sz="280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Party Payments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7916" y="1119630"/>
            <a:ext cx="11777318" cy="261417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62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Alice</a:t>
            </a:r>
            <a:r>
              <a:rPr lang="en-US" sz="4800" dirty="0"/>
              <a:t> wants to pay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Carol</a:t>
            </a:r>
            <a:r>
              <a:rPr lang="en-US" sz="4800" dirty="0"/>
              <a:t>, they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sz="4800" dirty="0"/>
              <a:t> have a channel open with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</a:p>
          <a:p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Alice</a:t>
            </a:r>
            <a:r>
              <a:rPr lang="en-US" sz="4800" dirty="0"/>
              <a:t> sends 0.01 BTC to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  <a:r>
              <a:rPr lang="en-US" sz="4800" dirty="0"/>
              <a:t> via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off-chain transaction</a:t>
            </a:r>
          </a:p>
          <a:p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  <a:r>
              <a:rPr lang="en-US" sz="4800" dirty="0"/>
              <a:t> sends 0.01 BTC to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Carol</a:t>
            </a:r>
          </a:p>
          <a:p>
            <a:pPr lvl="1"/>
            <a:r>
              <a:rPr lang="en-US" sz="4500" dirty="0"/>
              <a:t>Problem: </a:t>
            </a:r>
            <a:r>
              <a:rPr lang="en-US" sz="4500" b="1" dirty="0">
                <a:solidFill>
                  <a:schemeClr val="tx2">
                    <a:lumMod val="75000"/>
                  </a:schemeClr>
                </a:solidFill>
              </a:rPr>
              <a:t>Bob </a:t>
            </a:r>
            <a:r>
              <a:rPr lang="en-US" sz="4500" dirty="0"/>
              <a:t>can</a:t>
            </a:r>
            <a:r>
              <a:rPr lang="en-US" sz="4500" b="1" dirty="0">
                <a:solidFill>
                  <a:schemeClr val="tx2">
                    <a:lumMod val="75000"/>
                  </a:schemeClr>
                </a:solidFill>
              </a:rPr>
              <a:t> keep the coins for himself</a:t>
            </a:r>
            <a:r>
              <a:rPr lang="en-US" sz="4500" dirty="0"/>
              <a:t>, and</a:t>
            </a:r>
            <a:r>
              <a:rPr lang="en-US" sz="4500" b="1" dirty="0">
                <a:solidFill>
                  <a:schemeClr val="tx2">
                    <a:lumMod val="75000"/>
                  </a:schemeClr>
                </a:solidFill>
              </a:rPr>
              <a:t> Carol </a:t>
            </a:r>
            <a:r>
              <a:rPr lang="en-US" sz="4500" dirty="0"/>
              <a:t>can</a:t>
            </a:r>
            <a:r>
              <a:rPr lang="en-US" sz="45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500" dirty="0"/>
              <a:t>clime</a:t>
            </a:r>
            <a:r>
              <a:rPr lang="en-US" sz="4500" b="1" dirty="0">
                <a:solidFill>
                  <a:schemeClr val="tx2">
                    <a:lumMod val="75000"/>
                  </a:schemeClr>
                </a:solidFill>
              </a:rPr>
              <a:t> she never got </a:t>
            </a:r>
            <a:r>
              <a:rPr lang="en-US" sz="4500" dirty="0"/>
              <a:t>the</a:t>
            </a:r>
            <a:r>
              <a:rPr lang="en-US" sz="45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500" dirty="0"/>
              <a:t>coins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28E03E-D335-40B4-B48B-BDF36259ECE8}"/>
              </a:ext>
            </a:extLst>
          </p:cNvPr>
          <p:cNvGrpSpPr/>
          <p:nvPr/>
        </p:nvGrpSpPr>
        <p:grpSpPr>
          <a:xfrm>
            <a:off x="1903412" y="3808264"/>
            <a:ext cx="3979209" cy="1338666"/>
            <a:chOff x="-77930" y="3601640"/>
            <a:chExt cx="3979209" cy="1338666"/>
          </a:xfrm>
        </p:grpSpPr>
        <p:sp>
          <p:nvSpPr>
            <p:cNvPr id="10" name="Arrow: Curved Right 9">
              <a:extLst>
                <a:ext uri="{FF2B5EF4-FFF2-40B4-BE49-F238E27FC236}">
                  <a16:creationId xmlns:a16="http://schemas.microsoft.com/office/drawing/2014/main" id="{FAEF01D2-71BF-49C8-AED0-FF3CFEE609C4}"/>
                </a:ext>
              </a:extLst>
            </p:cNvPr>
            <p:cNvSpPr/>
            <p:nvPr/>
          </p:nvSpPr>
          <p:spPr>
            <a:xfrm rot="3331424" flipV="1">
              <a:off x="1415030" y="2454056"/>
              <a:ext cx="993290" cy="3979209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BFC41C-CAD5-4E53-9C63-8F43237921E3}"/>
                </a:ext>
              </a:extLst>
            </p:cNvPr>
            <p:cNvSpPr txBox="1"/>
            <p:nvPr/>
          </p:nvSpPr>
          <p:spPr>
            <a:xfrm rot="19823587">
              <a:off x="617164" y="3601640"/>
              <a:ext cx="14512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 BTC</a:t>
              </a:r>
              <a:endParaRPr lang="bg-BG" sz="28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C9DE64-3BB3-47B9-A7D9-75CB970059AE}"/>
              </a:ext>
            </a:extLst>
          </p:cNvPr>
          <p:cNvGrpSpPr/>
          <p:nvPr/>
        </p:nvGrpSpPr>
        <p:grpSpPr>
          <a:xfrm>
            <a:off x="2643286" y="4388675"/>
            <a:ext cx="6770555" cy="597886"/>
            <a:chOff x="661944" y="4182051"/>
            <a:chExt cx="6770555" cy="59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C45E76-B1EB-480C-8775-C6EF6A85587C}"/>
                </a:ext>
              </a:extLst>
            </p:cNvPr>
            <p:cNvSpPr txBox="1"/>
            <p:nvPr/>
          </p:nvSpPr>
          <p:spPr>
            <a:xfrm rot="19823587">
              <a:off x="661944" y="4256717"/>
              <a:ext cx="2525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Existing channel</a:t>
              </a:r>
              <a:endParaRPr lang="bg-BG" sz="2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924D41-31A9-4793-94ED-5253E16B307E}"/>
                </a:ext>
              </a:extLst>
            </p:cNvPr>
            <p:cNvSpPr txBox="1"/>
            <p:nvPr/>
          </p:nvSpPr>
          <p:spPr>
            <a:xfrm rot="1787645">
              <a:off x="4868207" y="4182051"/>
              <a:ext cx="2564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Existing channel</a:t>
              </a:r>
              <a:endParaRPr lang="bg-BG" sz="2800" dirty="0"/>
            </a:p>
          </p:txBody>
        </p:sp>
      </p:grp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5FFA9153-E851-41C6-A96B-9D55CF7FCA14}"/>
              </a:ext>
            </a:extLst>
          </p:cNvPr>
          <p:cNvSpPr/>
          <p:nvPr/>
        </p:nvSpPr>
        <p:spPr>
          <a:xfrm rot="4628840">
            <a:off x="6347596" y="3339230"/>
            <a:ext cx="923253" cy="945319"/>
          </a:xfrm>
          <a:prstGeom prst="circularArrow">
            <a:avLst>
              <a:gd name="adj1" fmla="val 12500"/>
              <a:gd name="adj2" fmla="val 2289962"/>
              <a:gd name="adj3" fmla="val 20457681"/>
              <a:gd name="adj4" fmla="val 4666551"/>
              <a:gd name="adj5" fmla="val 16919"/>
            </a:avLst>
          </a:prstGeom>
          <a:solidFill>
            <a:srgbClr val="E85C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416C33-02AE-4935-B5C7-D2717D1EA35F}"/>
              </a:ext>
            </a:extLst>
          </p:cNvPr>
          <p:cNvGrpSpPr/>
          <p:nvPr/>
        </p:nvGrpSpPr>
        <p:grpSpPr>
          <a:xfrm>
            <a:off x="2213712" y="3717776"/>
            <a:ext cx="7609284" cy="2759224"/>
            <a:chOff x="232370" y="3511152"/>
            <a:chExt cx="7609284" cy="2759224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74CCB60-F038-46BA-87E4-E2F69BF9F011}"/>
                </a:ext>
              </a:extLst>
            </p:cNvPr>
            <p:cNvSpPr/>
            <p:nvPr/>
          </p:nvSpPr>
          <p:spPr>
            <a:xfrm rot="1772484">
              <a:off x="4372757" y="4535294"/>
              <a:ext cx="3170336" cy="343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FBF69B2-8834-4FF9-9D41-EC87F4F6AEBF}"/>
                </a:ext>
              </a:extLst>
            </p:cNvPr>
            <p:cNvSpPr/>
            <p:nvPr/>
          </p:nvSpPr>
          <p:spPr>
            <a:xfrm rot="19788288">
              <a:off x="343958" y="4727101"/>
              <a:ext cx="3501507" cy="3228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33B1ED-2053-4C46-96AD-0DD8F5C63E67}"/>
                </a:ext>
              </a:extLst>
            </p:cNvPr>
            <p:cNvSpPr/>
            <p:nvPr/>
          </p:nvSpPr>
          <p:spPr>
            <a:xfrm>
              <a:off x="232370" y="5556357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Alice</a:t>
              </a:r>
              <a:endParaRPr lang="bg-BG" sz="2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E7C150-7AE5-4D80-ACD6-28BA8C3B2E2C}"/>
                </a:ext>
              </a:extLst>
            </p:cNvPr>
            <p:cNvSpPr/>
            <p:nvPr/>
          </p:nvSpPr>
          <p:spPr>
            <a:xfrm>
              <a:off x="3689096" y="3511152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Bob</a:t>
              </a:r>
              <a:endParaRPr lang="bg-BG" sz="28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90C51A-A58B-44A8-8BCD-BB4097E172CA}"/>
                </a:ext>
              </a:extLst>
            </p:cNvPr>
            <p:cNvSpPr/>
            <p:nvPr/>
          </p:nvSpPr>
          <p:spPr>
            <a:xfrm>
              <a:off x="6780212" y="5551536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Carol</a:t>
              </a:r>
              <a:endParaRPr lang="bg-B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566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Hash-Locked Contracts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7916" y="1072752"/>
            <a:ext cx="11777318" cy="331772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one-way hash </a:t>
            </a:r>
            <a:r>
              <a:rPr lang="en-US" dirty="0"/>
              <a:t>functions,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Alice</a:t>
            </a:r>
            <a:r>
              <a:rPr lang="en-US" dirty="0"/>
              <a:t> 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prove</a:t>
            </a:r>
            <a:r>
              <a:rPr lang="en-US" dirty="0"/>
              <a:t> she sent funds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Carol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off-chain</a:t>
            </a:r>
          </a:p>
          <a:p>
            <a:r>
              <a:rPr lang="en-US" dirty="0"/>
              <a:t>Pay to Contract</a:t>
            </a:r>
          </a:p>
          <a:p>
            <a:pPr lvl="1"/>
            <a:r>
              <a:rPr lang="en-US" dirty="0"/>
              <a:t>Knowledge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secret R hashed </a:t>
            </a:r>
            <a:r>
              <a:rPr lang="en-US" dirty="0"/>
              <a:t>into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hash H</a:t>
            </a:r>
            <a:r>
              <a:rPr lang="en-US" dirty="0"/>
              <a:t> proves receipt</a:t>
            </a:r>
          </a:p>
          <a:p>
            <a:pPr lvl="1"/>
            <a:r>
              <a:rPr lang="en-US" dirty="0"/>
              <a:t>Receiver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signs</a:t>
            </a:r>
            <a:r>
              <a:rPr lang="en-US" dirty="0"/>
              <a:t> a contract stating 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disclosed</a:t>
            </a:r>
            <a:r>
              <a:rPr lang="en-US" dirty="0"/>
              <a:t> funds have been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received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69D86-9234-44E4-B5DD-DFCD84011BF3}"/>
              </a:ext>
            </a:extLst>
          </p:cNvPr>
          <p:cNvSpPr txBox="1"/>
          <p:nvPr/>
        </p:nvSpPr>
        <p:spPr>
          <a:xfrm>
            <a:off x="6159729" y="4302760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6C711DD-8D42-44D2-B060-E787496E8760}"/>
              </a:ext>
            </a:extLst>
          </p:cNvPr>
          <p:cNvSpPr/>
          <p:nvPr/>
        </p:nvSpPr>
        <p:spPr>
          <a:xfrm>
            <a:off x="6249780" y="5117690"/>
            <a:ext cx="340680" cy="458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955D9D-F3FE-4AF8-8C96-0895E174A06E}"/>
              </a:ext>
            </a:extLst>
          </p:cNvPr>
          <p:cNvSpPr txBox="1"/>
          <p:nvPr/>
        </p:nvSpPr>
        <p:spPr>
          <a:xfrm>
            <a:off x="6146388" y="5513923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22A7A9-CE20-4C8C-A561-A563E440D455}"/>
              </a:ext>
            </a:extLst>
          </p:cNvPr>
          <p:cNvSpPr txBox="1"/>
          <p:nvPr/>
        </p:nvSpPr>
        <p:spPr>
          <a:xfrm>
            <a:off x="3864292" y="5069860"/>
            <a:ext cx="22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Hash function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66720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B24FE50-7022-4038-9AA9-BE1D0FF0D241}"/>
              </a:ext>
            </a:extLst>
          </p:cNvPr>
          <p:cNvGrpSpPr/>
          <p:nvPr/>
        </p:nvGrpSpPr>
        <p:grpSpPr>
          <a:xfrm>
            <a:off x="4529273" y="3514424"/>
            <a:ext cx="3678150" cy="1179394"/>
            <a:chOff x="4529273" y="3514424"/>
            <a:chExt cx="3678150" cy="1179394"/>
          </a:xfrm>
        </p:grpSpPr>
        <p:sp>
          <p:nvSpPr>
            <p:cNvPr id="29" name="Arrow: Curved Right 28">
              <a:extLst>
                <a:ext uri="{FF2B5EF4-FFF2-40B4-BE49-F238E27FC236}">
                  <a16:creationId xmlns:a16="http://schemas.microsoft.com/office/drawing/2014/main" id="{7A3011FF-2EFF-4D75-B946-1E5E70454504}"/>
                </a:ext>
              </a:extLst>
            </p:cNvPr>
            <p:cNvSpPr/>
            <p:nvPr/>
          </p:nvSpPr>
          <p:spPr>
            <a:xfrm rot="7180039" flipV="1">
              <a:off x="5905832" y="2392228"/>
              <a:ext cx="925031" cy="3678150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FE734D-D8A2-4AFD-A09A-B274049F01CB}"/>
                </a:ext>
              </a:extLst>
            </p:cNvPr>
            <p:cNvSpPr txBox="1"/>
            <p:nvPr/>
          </p:nvSpPr>
          <p:spPr>
            <a:xfrm rot="2014790">
              <a:off x="5880333" y="3514424"/>
              <a:ext cx="20844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 BTC &amp; H</a:t>
              </a:r>
              <a:endParaRPr lang="bg-BG" sz="28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B954F8-4C44-4845-9032-CD449763DE97}"/>
              </a:ext>
            </a:extLst>
          </p:cNvPr>
          <p:cNvGrpSpPr/>
          <p:nvPr/>
        </p:nvGrpSpPr>
        <p:grpSpPr>
          <a:xfrm>
            <a:off x="-77930" y="3747776"/>
            <a:ext cx="3979209" cy="1192530"/>
            <a:chOff x="-77930" y="3747776"/>
            <a:chExt cx="3979209" cy="1192530"/>
          </a:xfrm>
        </p:grpSpPr>
        <p:sp>
          <p:nvSpPr>
            <p:cNvPr id="26" name="Arrow: Curved Right 25">
              <a:extLst>
                <a:ext uri="{FF2B5EF4-FFF2-40B4-BE49-F238E27FC236}">
                  <a16:creationId xmlns:a16="http://schemas.microsoft.com/office/drawing/2014/main" id="{CD45DD45-5274-44B5-BACC-88B899E7119E}"/>
                </a:ext>
              </a:extLst>
            </p:cNvPr>
            <p:cNvSpPr/>
            <p:nvPr/>
          </p:nvSpPr>
          <p:spPr>
            <a:xfrm rot="3331424" flipV="1">
              <a:off x="1415030" y="2454056"/>
              <a:ext cx="993290" cy="3979209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F10FBE-0991-4E19-933C-974E9F843332}"/>
                </a:ext>
              </a:extLst>
            </p:cNvPr>
            <p:cNvSpPr txBox="1"/>
            <p:nvPr/>
          </p:nvSpPr>
          <p:spPr>
            <a:xfrm rot="19823587">
              <a:off x="20556" y="3747776"/>
              <a:ext cx="20844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 BTC &amp; H</a:t>
              </a:r>
              <a:endParaRPr lang="bg-BG" sz="28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0"/>
            <a:ext cx="9577597" cy="918000"/>
          </a:xfrm>
        </p:spPr>
        <p:txBody>
          <a:bodyPr>
            <a:normAutofit/>
          </a:bodyPr>
          <a:lstStyle/>
          <a:p>
            <a:r>
              <a:rPr lang="en-US" dirty="0"/>
              <a:t>Hash-Locked Contracts – Example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7915" y="914400"/>
            <a:ext cx="6333697" cy="2768506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00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100" dirty="0"/>
              <a:t>Carol chooses a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random number R</a:t>
            </a:r>
            <a:r>
              <a:rPr lang="en-US" sz="5100" dirty="0"/>
              <a:t>, and keeps it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secret</a:t>
            </a:r>
          </a:p>
          <a:p>
            <a:r>
              <a:rPr lang="en-US" sz="5100" dirty="0"/>
              <a:t>She computes the hash of R,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hash (R) = H</a:t>
            </a:r>
          </a:p>
          <a:p>
            <a:r>
              <a:rPr lang="en-US" sz="5100" dirty="0"/>
              <a:t>Carol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sends H </a:t>
            </a:r>
            <a:r>
              <a:rPr lang="en-US" sz="5100" dirty="0"/>
              <a:t>to Alice (secure, off-chain)</a:t>
            </a:r>
          </a:p>
          <a:p>
            <a:r>
              <a:rPr lang="en-US" sz="5100" dirty="0"/>
              <a:t>Alice sends 0.01 BTC to a new output: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Bob &amp; hash160(H)</a:t>
            </a:r>
          </a:p>
          <a:p>
            <a:pPr lvl="1"/>
            <a:r>
              <a:rPr lang="en-US" sz="4900" dirty="0"/>
              <a:t>To spend it, Bob </a:t>
            </a:r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needs</a:t>
            </a:r>
            <a:r>
              <a:rPr lang="en-US" sz="4900" dirty="0"/>
              <a:t> to know </a:t>
            </a:r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EF5B8-D8C3-40EE-8246-2E52E584490C}"/>
              </a:ext>
            </a:extLst>
          </p:cNvPr>
          <p:cNvSpPr txBox="1"/>
          <p:nvPr/>
        </p:nvSpPr>
        <p:spPr>
          <a:xfrm>
            <a:off x="10076631" y="4175904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9C22F18-B973-4901-9A2B-596C02FD4509}"/>
              </a:ext>
            </a:extLst>
          </p:cNvPr>
          <p:cNvSpPr/>
          <p:nvPr/>
        </p:nvSpPr>
        <p:spPr>
          <a:xfrm>
            <a:off x="10146362" y="4925191"/>
            <a:ext cx="340680" cy="458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91DF9-9176-43BA-80E1-E63A365F016E}"/>
              </a:ext>
            </a:extLst>
          </p:cNvPr>
          <p:cNvSpPr txBox="1"/>
          <p:nvPr/>
        </p:nvSpPr>
        <p:spPr>
          <a:xfrm>
            <a:off x="10032810" y="5260464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F406A-724C-4997-8201-66CA1B0588D7}"/>
              </a:ext>
            </a:extLst>
          </p:cNvPr>
          <p:cNvSpPr txBox="1"/>
          <p:nvPr/>
        </p:nvSpPr>
        <p:spPr>
          <a:xfrm>
            <a:off x="8723102" y="4644041"/>
            <a:ext cx="14045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Hash</a:t>
            </a:r>
            <a:br>
              <a:rPr lang="en-US" sz="2800" dirty="0"/>
            </a:br>
            <a:r>
              <a:rPr lang="en-US" sz="2800" dirty="0"/>
              <a:t>function</a:t>
            </a:r>
            <a:endParaRPr lang="bg-BG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BC89FA-862C-47C7-A00A-F6C99C55C9AF}"/>
              </a:ext>
            </a:extLst>
          </p:cNvPr>
          <p:cNvSpPr txBox="1"/>
          <p:nvPr/>
        </p:nvSpPr>
        <p:spPr>
          <a:xfrm>
            <a:off x="7841654" y="6038599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27CBA1-0310-49E6-9FF4-A05E068AB4DB}"/>
              </a:ext>
            </a:extLst>
          </p:cNvPr>
          <p:cNvSpPr txBox="1"/>
          <p:nvPr/>
        </p:nvSpPr>
        <p:spPr>
          <a:xfrm>
            <a:off x="6854074" y="614815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13A30-365F-4A46-AF86-ADF621101C71}"/>
              </a:ext>
            </a:extLst>
          </p:cNvPr>
          <p:cNvSpPr txBox="1"/>
          <p:nvPr/>
        </p:nvSpPr>
        <p:spPr>
          <a:xfrm>
            <a:off x="738162" y="614815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58F903-DB5D-4678-A5CA-5FC89D523D82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>
            <a:off x="1305946" y="6563649"/>
            <a:ext cx="5548128" cy="0"/>
          </a:xfrm>
          <a:prstGeom prst="straightConnector1">
            <a:avLst/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BD1AC8-745B-45E5-9BF2-389A4376C195}"/>
              </a:ext>
            </a:extLst>
          </p:cNvPr>
          <p:cNvGrpSpPr/>
          <p:nvPr/>
        </p:nvGrpSpPr>
        <p:grpSpPr>
          <a:xfrm>
            <a:off x="4539304" y="3134534"/>
            <a:ext cx="4481815" cy="1561460"/>
            <a:chOff x="5279644" y="2330056"/>
            <a:chExt cx="4481815" cy="1561460"/>
          </a:xfrm>
        </p:grpSpPr>
        <p:sp>
          <p:nvSpPr>
            <p:cNvPr id="33" name="Arrow: Curved Right 32">
              <a:extLst>
                <a:ext uri="{FF2B5EF4-FFF2-40B4-BE49-F238E27FC236}">
                  <a16:creationId xmlns:a16="http://schemas.microsoft.com/office/drawing/2014/main" id="{187BEF19-D889-47AC-91A7-B0B582843CFC}"/>
                </a:ext>
              </a:extLst>
            </p:cNvPr>
            <p:cNvSpPr/>
            <p:nvPr/>
          </p:nvSpPr>
          <p:spPr>
            <a:xfrm rot="7180039" flipV="1">
              <a:off x="6656203" y="1589926"/>
              <a:ext cx="925031" cy="3678150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D9AFDF-ABC7-41C4-B3E8-E237DD36AD3C}"/>
                </a:ext>
              </a:extLst>
            </p:cNvPr>
            <p:cNvSpPr txBox="1"/>
            <p:nvPr/>
          </p:nvSpPr>
          <p:spPr>
            <a:xfrm rot="2014790">
              <a:off x="6232351" y="2330056"/>
              <a:ext cx="35291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Carol`s signature and R</a:t>
              </a:r>
              <a:endParaRPr lang="bg-BG" sz="28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261BCC-B231-452D-9A76-A7DB40B943CE}"/>
              </a:ext>
            </a:extLst>
          </p:cNvPr>
          <p:cNvGrpSpPr/>
          <p:nvPr/>
        </p:nvGrpSpPr>
        <p:grpSpPr>
          <a:xfrm>
            <a:off x="232370" y="3511152"/>
            <a:ext cx="7609284" cy="2759224"/>
            <a:chOff x="232370" y="3511152"/>
            <a:chExt cx="7609284" cy="2759224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74CCB60-F038-46BA-87E4-E2F69BF9F011}"/>
                </a:ext>
              </a:extLst>
            </p:cNvPr>
            <p:cNvSpPr/>
            <p:nvPr/>
          </p:nvSpPr>
          <p:spPr>
            <a:xfrm rot="1772484">
              <a:off x="4372757" y="4535294"/>
              <a:ext cx="3170336" cy="343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FBF69B2-8834-4FF9-9D41-EC87F4F6AEBF}"/>
                </a:ext>
              </a:extLst>
            </p:cNvPr>
            <p:cNvSpPr/>
            <p:nvPr/>
          </p:nvSpPr>
          <p:spPr>
            <a:xfrm rot="19788288">
              <a:off x="343958" y="4727101"/>
              <a:ext cx="3501507" cy="3228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33B1ED-2053-4C46-96AD-0DD8F5C63E67}"/>
                </a:ext>
              </a:extLst>
            </p:cNvPr>
            <p:cNvSpPr/>
            <p:nvPr/>
          </p:nvSpPr>
          <p:spPr>
            <a:xfrm>
              <a:off x="232370" y="5556357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Alice</a:t>
              </a:r>
              <a:endParaRPr lang="bg-BG" sz="28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90C51A-A58B-44A8-8BCD-BB4097E172CA}"/>
                </a:ext>
              </a:extLst>
            </p:cNvPr>
            <p:cNvSpPr/>
            <p:nvPr/>
          </p:nvSpPr>
          <p:spPr>
            <a:xfrm>
              <a:off x="6780212" y="5551536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Carol</a:t>
              </a:r>
              <a:endParaRPr lang="bg-BG" sz="2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E7C150-7AE5-4D80-ACD6-28BA8C3B2E2C}"/>
                </a:ext>
              </a:extLst>
            </p:cNvPr>
            <p:cNvSpPr/>
            <p:nvPr/>
          </p:nvSpPr>
          <p:spPr>
            <a:xfrm>
              <a:off x="3689096" y="3511152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Bob</a:t>
              </a:r>
              <a:endParaRPr lang="bg-BG" sz="2800" dirty="0"/>
            </a:p>
          </p:txBody>
        </p: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4B43D87-3208-413A-A2BA-8853FB3DBCE5}"/>
              </a:ext>
            </a:extLst>
          </p:cNvPr>
          <p:cNvSpPr txBox="1">
            <a:spLocks/>
          </p:cNvSpPr>
          <p:nvPr/>
        </p:nvSpPr>
        <p:spPr>
          <a:xfrm>
            <a:off x="7008812" y="914401"/>
            <a:ext cx="4934917" cy="2657462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00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/>
              <a:t>Bob sends </a:t>
            </a:r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1 BTC </a:t>
            </a:r>
            <a:r>
              <a:rPr lang="en-US" sz="5000" dirty="0"/>
              <a:t>to Carol &amp; </a:t>
            </a:r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H</a:t>
            </a:r>
          </a:p>
          <a:p>
            <a:r>
              <a:rPr lang="en-US" sz="4900" dirty="0"/>
              <a:t>Carol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redeems</a:t>
            </a:r>
            <a:r>
              <a:rPr lang="en-US" sz="4900" dirty="0"/>
              <a:t> Bob’s transfer,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revealing R</a:t>
            </a:r>
          </a:p>
          <a:p>
            <a:r>
              <a:rPr lang="en-US" sz="5000" dirty="0"/>
              <a:t>Bob now knows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R </a:t>
            </a:r>
            <a:r>
              <a:rPr lang="en-US" sz="5000" dirty="0"/>
              <a:t>and can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spend </a:t>
            </a:r>
            <a:r>
              <a:rPr lang="en-US" sz="5000" dirty="0"/>
              <a:t>Alice’s transfer</a:t>
            </a:r>
          </a:p>
          <a:p>
            <a:r>
              <a:rPr lang="en-US" sz="5000" dirty="0"/>
              <a:t>The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coins have gone </a:t>
            </a:r>
            <a:r>
              <a:rPr lang="en-US" sz="5000" dirty="0"/>
              <a:t>from Alice to Carol via Bob </a:t>
            </a:r>
          </a:p>
        </p:txBody>
      </p:sp>
    </p:spTree>
    <p:extLst>
      <p:ext uri="{BB962C8B-B14F-4D97-AF65-F5344CB8AC3E}">
        <p14:creationId xmlns:p14="http://schemas.microsoft.com/office/powerpoint/2010/main" val="223152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1" grpId="0"/>
      <p:bldP spid="8" grpId="0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B24FE50-7022-4038-9AA9-BE1D0FF0D241}"/>
              </a:ext>
            </a:extLst>
          </p:cNvPr>
          <p:cNvGrpSpPr/>
          <p:nvPr/>
        </p:nvGrpSpPr>
        <p:grpSpPr>
          <a:xfrm>
            <a:off x="4529273" y="3514424"/>
            <a:ext cx="3678150" cy="1179394"/>
            <a:chOff x="4529273" y="3514424"/>
            <a:chExt cx="3678150" cy="1179394"/>
          </a:xfrm>
        </p:grpSpPr>
        <p:sp>
          <p:nvSpPr>
            <p:cNvPr id="29" name="Arrow: Curved Right 28">
              <a:extLst>
                <a:ext uri="{FF2B5EF4-FFF2-40B4-BE49-F238E27FC236}">
                  <a16:creationId xmlns:a16="http://schemas.microsoft.com/office/drawing/2014/main" id="{7A3011FF-2EFF-4D75-B946-1E5E70454504}"/>
                </a:ext>
              </a:extLst>
            </p:cNvPr>
            <p:cNvSpPr/>
            <p:nvPr/>
          </p:nvSpPr>
          <p:spPr>
            <a:xfrm rot="7180039" flipV="1">
              <a:off x="5905832" y="2392228"/>
              <a:ext cx="925031" cy="3678150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FE734D-D8A2-4AFD-A09A-B274049F01CB}"/>
                </a:ext>
              </a:extLst>
            </p:cNvPr>
            <p:cNvSpPr txBox="1"/>
            <p:nvPr/>
          </p:nvSpPr>
          <p:spPr>
            <a:xfrm rot="2014790">
              <a:off x="5880333" y="3514424"/>
              <a:ext cx="20844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 BTC &amp; H</a:t>
              </a:r>
              <a:endParaRPr lang="bg-BG" sz="28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B954F8-4C44-4845-9032-CD449763DE97}"/>
              </a:ext>
            </a:extLst>
          </p:cNvPr>
          <p:cNvGrpSpPr/>
          <p:nvPr/>
        </p:nvGrpSpPr>
        <p:grpSpPr>
          <a:xfrm>
            <a:off x="-77930" y="3747776"/>
            <a:ext cx="3979209" cy="1192530"/>
            <a:chOff x="-77930" y="3747776"/>
            <a:chExt cx="3979209" cy="1192530"/>
          </a:xfrm>
        </p:grpSpPr>
        <p:sp>
          <p:nvSpPr>
            <p:cNvPr id="26" name="Arrow: Curved Right 25">
              <a:extLst>
                <a:ext uri="{FF2B5EF4-FFF2-40B4-BE49-F238E27FC236}">
                  <a16:creationId xmlns:a16="http://schemas.microsoft.com/office/drawing/2014/main" id="{CD45DD45-5274-44B5-BACC-88B899E7119E}"/>
                </a:ext>
              </a:extLst>
            </p:cNvPr>
            <p:cNvSpPr/>
            <p:nvPr/>
          </p:nvSpPr>
          <p:spPr>
            <a:xfrm rot="3331424" flipV="1">
              <a:off x="1415030" y="2454056"/>
              <a:ext cx="993290" cy="3979209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F10FBE-0991-4E19-933C-974E9F843332}"/>
                </a:ext>
              </a:extLst>
            </p:cNvPr>
            <p:cNvSpPr txBox="1"/>
            <p:nvPr/>
          </p:nvSpPr>
          <p:spPr>
            <a:xfrm rot="19823587">
              <a:off x="20556" y="3747776"/>
              <a:ext cx="20844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 BTC &amp; H</a:t>
              </a:r>
              <a:endParaRPr lang="bg-BG" sz="28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0"/>
            <a:ext cx="9577597" cy="918000"/>
          </a:xfrm>
        </p:spPr>
        <p:txBody>
          <a:bodyPr>
            <a:normAutofit/>
          </a:bodyPr>
          <a:lstStyle/>
          <a:p>
            <a:r>
              <a:rPr lang="en-US" dirty="0"/>
              <a:t>Problems With Hash-Locked Contracts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32370" y="914400"/>
            <a:ext cx="11929067" cy="238784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7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100" dirty="0"/>
              <a:t>If Carol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refuses to disclose R</a:t>
            </a:r>
            <a:r>
              <a:rPr lang="en-US" sz="5100" dirty="0"/>
              <a:t>, she will hold up the channel between Alice and Bob</a:t>
            </a:r>
          </a:p>
          <a:p>
            <a:pPr lvl="1"/>
            <a:r>
              <a:rPr lang="en-US" sz="4900" dirty="0"/>
              <a:t>If her </a:t>
            </a:r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channel expires </a:t>
            </a:r>
            <a:r>
              <a:rPr lang="en-US" sz="4900" dirty="0"/>
              <a:t>after Alice and Bob’s she can </a:t>
            </a:r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steal funds </a:t>
            </a:r>
            <a:r>
              <a:rPr lang="en-US" sz="4900" dirty="0"/>
              <a:t>by redeeming the </a:t>
            </a:r>
            <a:r>
              <a:rPr lang="en-US" sz="4900" dirty="0" err="1"/>
              <a:t>hashlock</a:t>
            </a:r>
            <a:endParaRPr lang="en-US" sz="51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5100" dirty="0"/>
              <a:t>Bob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has to be rich </a:t>
            </a:r>
            <a:r>
              <a:rPr lang="en-US" sz="5100" dirty="0"/>
              <a:t>for this to really work</a:t>
            </a:r>
          </a:p>
          <a:p>
            <a:r>
              <a:rPr lang="en-US" sz="5100" dirty="0"/>
              <a:t>3rd party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low-trust </a:t>
            </a:r>
            <a:r>
              <a:rPr lang="en-US" sz="5300" b="1" dirty="0" err="1">
                <a:solidFill>
                  <a:schemeClr val="tx2">
                    <a:lumMod val="75000"/>
                  </a:schemeClr>
                </a:solidFill>
              </a:rPr>
              <a:t>multisig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5100" dirty="0"/>
              <a:t>and/or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extremely</a:t>
            </a:r>
            <a:r>
              <a:rPr lang="en-US" sz="5100" dirty="0"/>
              <a:t> small values sent can mostly work today</a:t>
            </a:r>
            <a:endParaRPr lang="en-US" sz="49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EF5B8-D8C3-40EE-8246-2E52E584490C}"/>
              </a:ext>
            </a:extLst>
          </p:cNvPr>
          <p:cNvSpPr txBox="1"/>
          <p:nvPr/>
        </p:nvSpPr>
        <p:spPr>
          <a:xfrm>
            <a:off x="10544730" y="4496180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9C22F18-B973-4901-9A2B-596C02FD4509}"/>
              </a:ext>
            </a:extLst>
          </p:cNvPr>
          <p:cNvSpPr/>
          <p:nvPr/>
        </p:nvSpPr>
        <p:spPr>
          <a:xfrm>
            <a:off x="10615033" y="5270643"/>
            <a:ext cx="340680" cy="458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91DF9-9176-43BA-80E1-E63A365F016E}"/>
              </a:ext>
            </a:extLst>
          </p:cNvPr>
          <p:cNvSpPr txBox="1"/>
          <p:nvPr/>
        </p:nvSpPr>
        <p:spPr>
          <a:xfrm>
            <a:off x="10501481" y="5605916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F406A-724C-4997-8201-66CA1B0588D7}"/>
              </a:ext>
            </a:extLst>
          </p:cNvPr>
          <p:cNvSpPr txBox="1"/>
          <p:nvPr/>
        </p:nvSpPr>
        <p:spPr>
          <a:xfrm>
            <a:off x="9191773" y="4989493"/>
            <a:ext cx="14045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Hash</a:t>
            </a:r>
            <a:br>
              <a:rPr lang="en-US" sz="2800" dirty="0"/>
            </a:br>
            <a:r>
              <a:rPr lang="en-US" sz="2800" dirty="0"/>
              <a:t>function</a:t>
            </a:r>
            <a:endParaRPr lang="bg-BG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BC89FA-862C-47C7-A00A-F6C99C55C9AF}"/>
              </a:ext>
            </a:extLst>
          </p:cNvPr>
          <p:cNvSpPr txBox="1"/>
          <p:nvPr/>
        </p:nvSpPr>
        <p:spPr>
          <a:xfrm>
            <a:off x="7841654" y="6038599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27CBA1-0310-49E6-9FF4-A05E068AB4DB}"/>
              </a:ext>
            </a:extLst>
          </p:cNvPr>
          <p:cNvSpPr txBox="1"/>
          <p:nvPr/>
        </p:nvSpPr>
        <p:spPr>
          <a:xfrm>
            <a:off x="6854074" y="614815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13A30-365F-4A46-AF86-ADF621101C71}"/>
              </a:ext>
            </a:extLst>
          </p:cNvPr>
          <p:cNvSpPr txBox="1"/>
          <p:nvPr/>
        </p:nvSpPr>
        <p:spPr>
          <a:xfrm>
            <a:off x="738162" y="614815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58F903-DB5D-4678-A5CA-5FC89D523D82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>
            <a:off x="1305946" y="6563649"/>
            <a:ext cx="5548128" cy="0"/>
          </a:xfrm>
          <a:prstGeom prst="straightConnector1">
            <a:avLst/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BD1AC8-745B-45E5-9BF2-389A4376C195}"/>
              </a:ext>
            </a:extLst>
          </p:cNvPr>
          <p:cNvGrpSpPr/>
          <p:nvPr/>
        </p:nvGrpSpPr>
        <p:grpSpPr>
          <a:xfrm>
            <a:off x="4539304" y="3468239"/>
            <a:ext cx="4851870" cy="1227755"/>
            <a:chOff x="5279644" y="2663761"/>
            <a:chExt cx="4851870" cy="1227755"/>
          </a:xfrm>
        </p:grpSpPr>
        <p:sp>
          <p:nvSpPr>
            <p:cNvPr id="33" name="Arrow: Curved Right 32">
              <a:extLst>
                <a:ext uri="{FF2B5EF4-FFF2-40B4-BE49-F238E27FC236}">
                  <a16:creationId xmlns:a16="http://schemas.microsoft.com/office/drawing/2014/main" id="{187BEF19-D889-47AC-91A7-B0B582843CFC}"/>
                </a:ext>
              </a:extLst>
            </p:cNvPr>
            <p:cNvSpPr/>
            <p:nvPr/>
          </p:nvSpPr>
          <p:spPr>
            <a:xfrm rot="7180039" flipV="1">
              <a:off x="6656203" y="1589926"/>
              <a:ext cx="925031" cy="3678150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D9AFDF-ABC7-41C4-B3E8-E237DD36AD3C}"/>
                </a:ext>
              </a:extLst>
            </p:cNvPr>
            <p:cNvSpPr txBox="1"/>
            <p:nvPr/>
          </p:nvSpPr>
          <p:spPr>
            <a:xfrm rot="2014790">
              <a:off x="6602406" y="2663761"/>
              <a:ext cx="35291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Carol`s signature and R</a:t>
              </a:r>
              <a:endParaRPr lang="bg-BG" sz="28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261BCC-B231-452D-9A76-A7DB40B943CE}"/>
              </a:ext>
            </a:extLst>
          </p:cNvPr>
          <p:cNvGrpSpPr/>
          <p:nvPr/>
        </p:nvGrpSpPr>
        <p:grpSpPr>
          <a:xfrm>
            <a:off x="232370" y="3511152"/>
            <a:ext cx="7609284" cy="2759224"/>
            <a:chOff x="232370" y="3511152"/>
            <a:chExt cx="7609284" cy="2759224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74CCB60-F038-46BA-87E4-E2F69BF9F011}"/>
                </a:ext>
              </a:extLst>
            </p:cNvPr>
            <p:cNvSpPr/>
            <p:nvPr/>
          </p:nvSpPr>
          <p:spPr>
            <a:xfrm rot="1772484">
              <a:off x="4372757" y="4535294"/>
              <a:ext cx="3170336" cy="343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FBF69B2-8834-4FF9-9D41-EC87F4F6AEBF}"/>
                </a:ext>
              </a:extLst>
            </p:cNvPr>
            <p:cNvSpPr/>
            <p:nvPr/>
          </p:nvSpPr>
          <p:spPr>
            <a:xfrm rot="19788288">
              <a:off x="343958" y="4727101"/>
              <a:ext cx="3501507" cy="3228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33B1ED-2053-4C46-96AD-0DD8F5C63E67}"/>
                </a:ext>
              </a:extLst>
            </p:cNvPr>
            <p:cNvSpPr/>
            <p:nvPr/>
          </p:nvSpPr>
          <p:spPr>
            <a:xfrm>
              <a:off x="232370" y="5556357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Alice</a:t>
              </a:r>
              <a:endParaRPr lang="bg-BG" sz="28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90C51A-A58B-44A8-8BCD-BB4097E172CA}"/>
                </a:ext>
              </a:extLst>
            </p:cNvPr>
            <p:cNvSpPr/>
            <p:nvPr/>
          </p:nvSpPr>
          <p:spPr>
            <a:xfrm>
              <a:off x="6780212" y="5551536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Carol</a:t>
              </a:r>
              <a:endParaRPr lang="bg-BG" sz="2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E7C150-7AE5-4D80-ACD6-28BA8C3B2E2C}"/>
                </a:ext>
              </a:extLst>
            </p:cNvPr>
            <p:cNvSpPr/>
            <p:nvPr/>
          </p:nvSpPr>
          <p:spPr>
            <a:xfrm>
              <a:off x="3689096" y="3511152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Bob</a:t>
              </a:r>
              <a:endParaRPr lang="bg-B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071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0"/>
            <a:ext cx="9577597" cy="1009800"/>
          </a:xfrm>
        </p:spPr>
        <p:txBody>
          <a:bodyPr>
            <a:normAutofit/>
          </a:bodyPr>
          <a:lstStyle/>
          <a:p>
            <a:r>
              <a:rPr lang="en-US" dirty="0"/>
              <a:t>Hashed Time-Lock Contract (HTLC)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32370" y="914400"/>
            <a:ext cx="11929067" cy="2041294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7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100" dirty="0"/>
              <a:t>If Bob can produce to Alice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input R </a:t>
            </a:r>
            <a:r>
              <a:rPr lang="en-US" sz="5100" dirty="0"/>
              <a:t>from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hash H </a:t>
            </a:r>
            <a:r>
              <a:rPr lang="en-US" sz="5100" dirty="0"/>
              <a:t>within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3 days</a:t>
            </a:r>
            <a:r>
              <a:rPr lang="en-US" sz="5100" dirty="0"/>
              <a:t>, Alice will pay Bob 0.01 BTC</a:t>
            </a:r>
          </a:p>
          <a:p>
            <a:r>
              <a:rPr lang="en-US" sz="5100" dirty="0"/>
              <a:t>The above clause is void after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3 days</a:t>
            </a:r>
          </a:p>
          <a:p>
            <a:r>
              <a:rPr lang="en-US" sz="5100" dirty="0"/>
              <a:t>Either party may agree to settle terms using other methods if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both agree</a:t>
            </a:r>
          </a:p>
          <a:p>
            <a:r>
              <a:rPr lang="en-US" sz="5100" dirty="0"/>
              <a:t>Violation of terms incurs a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maximum penalty </a:t>
            </a:r>
            <a:r>
              <a:rPr lang="en-US" sz="5100" dirty="0"/>
              <a:t>of funds in this contract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DAED30-54DF-4BEB-9230-E0C1E0E328E1}"/>
              </a:ext>
            </a:extLst>
          </p:cNvPr>
          <p:cNvGrpSpPr/>
          <p:nvPr/>
        </p:nvGrpSpPr>
        <p:grpSpPr>
          <a:xfrm>
            <a:off x="894894" y="2846855"/>
            <a:ext cx="10685918" cy="2584344"/>
            <a:chOff x="675109" y="2846855"/>
            <a:chExt cx="10685918" cy="258434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FE734D-D8A2-4AFD-A09A-B274049F01CB}"/>
                </a:ext>
              </a:extLst>
            </p:cNvPr>
            <p:cNvSpPr txBox="1"/>
            <p:nvPr/>
          </p:nvSpPr>
          <p:spPr>
            <a:xfrm rot="1848197">
              <a:off x="6910083" y="3438780"/>
              <a:ext cx="26690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3-day </a:t>
              </a:r>
              <a:r>
                <a:rPr lang="en-US" sz="2800" dirty="0" err="1"/>
                <a:t>nLock</a:t>
              </a:r>
              <a:r>
                <a:rPr lang="en-US" sz="2800" dirty="0"/>
                <a:t> time</a:t>
              </a:r>
              <a:endParaRPr lang="bg-BG" sz="28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F10FBE-0991-4E19-933C-974E9F843332}"/>
                </a:ext>
              </a:extLst>
            </p:cNvPr>
            <p:cNvSpPr txBox="1"/>
            <p:nvPr/>
          </p:nvSpPr>
          <p:spPr>
            <a:xfrm rot="19798257">
              <a:off x="2563907" y="3084583"/>
              <a:ext cx="204414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0-nLockTime</a:t>
              </a:r>
            </a:p>
            <a:p>
              <a:pPr algn="ctr"/>
              <a:r>
                <a:rPr lang="en-US" sz="2800" dirty="0"/>
                <a:t>requires </a:t>
              </a:r>
              <a:r>
                <a:rPr lang="en-US" sz="2800" dirty="0">
                  <a:solidFill>
                    <a:srgbClr val="FF0000"/>
                  </a:solidFill>
                </a:rPr>
                <a:t>R</a:t>
              </a:r>
              <a:endParaRPr lang="bg-BG" sz="2800" dirty="0">
                <a:solidFill>
                  <a:srgbClr val="FF0000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2261BCC-B231-452D-9A76-A7DB40B943CE}"/>
                </a:ext>
              </a:extLst>
            </p:cNvPr>
            <p:cNvGrpSpPr/>
            <p:nvPr/>
          </p:nvGrpSpPr>
          <p:grpSpPr>
            <a:xfrm>
              <a:off x="675109" y="2846855"/>
              <a:ext cx="10685918" cy="2584344"/>
              <a:chOff x="-1098395" y="3173544"/>
              <a:chExt cx="10685918" cy="2584344"/>
            </a:xfrm>
          </p:grpSpPr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F74CCB60-F038-46BA-87E4-E2F69BF9F011}"/>
                  </a:ext>
                </a:extLst>
              </p:cNvPr>
              <p:cNvSpPr/>
              <p:nvPr/>
            </p:nvSpPr>
            <p:spPr>
              <a:xfrm rot="1772484">
                <a:off x="4627587" y="4137020"/>
                <a:ext cx="3170336" cy="343235"/>
              </a:xfrm>
              <a:prstGeom prst="rightArrow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2800"/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4FBF69B2-8834-4FF9-9D41-EC87F4F6AEBF}"/>
                  </a:ext>
                </a:extLst>
              </p:cNvPr>
              <p:cNvSpPr/>
              <p:nvPr/>
            </p:nvSpPr>
            <p:spPr>
              <a:xfrm rot="8944718">
                <a:off x="600204" y="4235076"/>
                <a:ext cx="2811227" cy="329085"/>
              </a:xfrm>
              <a:prstGeom prst="rightArrow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280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133B1ED-2053-4C46-96AD-0DD8F5C63E67}"/>
                  </a:ext>
                </a:extLst>
              </p:cNvPr>
              <p:cNvSpPr/>
              <p:nvPr/>
            </p:nvSpPr>
            <p:spPr>
              <a:xfrm>
                <a:off x="-1098395" y="4705188"/>
                <a:ext cx="1865836" cy="9891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Bob</a:t>
                </a:r>
              </a:p>
              <a:p>
                <a:pPr algn="ctr"/>
                <a:r>
                  <a:rPr lang="en-US" sz="2800" dirty="0"/>
                  <a:t>(Payment)</a:t>
                </a:r>
                <a:endParaRPr lang="bg-BG" sz="280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DFDCAF5-4413-4F19-B86D-E90B252F6610}"/>
                  </a:ext>
                </a:extLst>
              </p:cNvPr>
              <p:cNvSpPr/>
              <p:nvPr/>
            </p:nvSpPr>
            <p:spPr>
              <a:xfrm>
                <a:off x="7721688" y="4768709"/>
                <a:ext cx="1865835" cy="9891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Alice</a:t>
                </a:r>
              </a:p>
              <a:p>
                <a:pPr algn="ctr"/>
                <a:r>
                  <a:rPr lang="en-US" sz="2800" dirty="0"/>
                  <a:t>(Refund)</a:t>
                </a:r>
                <a:endParaRPr lang="bg-BG" sz="2800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2BFD29B-1637-4A5A-8DA7-ADE6591E4946}"/>
                  </a:ext>
                </a:extLst>
              </p:cNvPr>
              <p:cNvSpPr/>
              <p:nvPr/>
            </p:nvSpPr>
            <p:spPr>
              <a:xfrm>
                <a:off x="2936097" y="3173544"/>
                <a:ext cx="2289830" cy="9891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HTLC Output</a:t>
                </a:r>
              </a:p>
              <a:p>
                <a:pPr algn="ctr"/>
                <a:r>
                  <a:rPr lang="en-US" sz="2800" dirty="0"/>
                  <a:t>0.01 BTC</a:t>
                </a:r>
                <a:endParaRPr lang="bg-BG" sz="2800" dirty="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339A5A-E063-42F6-A047-02909C2A70BF}"/>
              </a:ext>
            </a:extLst>
          </p:cNvPr>
          <p:cNvSpPr txBox="1"/>
          <p:nvPr/>
        </p:nvSpPr>
        <p:spPr>
          <a:xfrm>
            <a:off x="5065177" y="4008661"/>
            <a:ext cx="3948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and Bob create new</a:t>
            </a:r>
            <a:br>
              <a:rPr lang="en-US" dirty="0"/>
            </a:br>
            <a:r>
              <a:rPr lang="en-US" dirty="0"/>
              <a:t>outputs and transactions</a:t>
            </a:r>
            <a:br>
              <a:rPr lang="en-US" dirty="0"/>
            </a:br>
            <a:r>
              <a:rPr lang="en-US" dirty="0"/>
              <a:t>from their channel (off-chain)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92BAC-D869-4E51-B3C7-B1595C60B03A}"/>
              </a:ext>
            </a:extLst>
          </p:cNvPr>
          <p:cNvSpPr txBox="1"/>
          <p:nvPr/>
        </p:nvSpPr>
        <p:spPr>
          <a:xfrm>
            <a:off x="188050" y="5452693"/>
            <a:ext cx="957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OP_DEPTH 3 OP_EQUAL OP_IF </a:t>
            </a:r>
            <a:r>
              <a:rPr lang="en-US" dirty="0">
                <a:solidFill>
                  <a:srgbClr val="92D050"/>
                </a:solidFill>
              </a:rPr>
              <a:t>OP_HASH160 </a:t>
            </a:r>
            <a:r>
              <a:rPr lang="en-US" dirty="0">
                <a:solidFill>
                  <a:srgbClr val="FF0000"/>
                </a:solidFill>
              </a:rPr>
              <a:t>&lt;R&gt;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OP_EQUALVERIFY OP_0 2 </a:t>
            </a:r>
          </a:p>
          <a:p>
            <a:r>
              <a:rPr lang="en-US" dirty="0">
                <a:solidFill>
                  <a:srgbClr val="92D050"/>
                </a:solidFill>
              </a:rPr>
              <a:t>&lt;AlicePubkey1&gt; &lt;BobPubkey1&gt; 2 OP_CHECKMULTISIG </a:t>
            </a:r>
            <a:r>
              <a:rPr lang="en-US" dirty="0"/>
              <a:t>OP_ELSE </a:t>
            </a:r>
            <a:r>
              <a:rPr lang="en-US" dirty="0">
                <a:solidFill>
                  <a:srgbClr val="00B0F0"/>
                </a:solidFill>
              </a:rPr>
              <a:t>OP_0 2 </a:t>
            </a:r>
          </a:p>
          <a:p>
            <a:r>
              <a:rPr lang="en-US" dirty="0">
                <a:solidFill>
                  <a:srgbClr val="00B0F0"/>
                </a:solidFill>
              </a:rPr>
              <a:t>&lt;AlicePubkey2&gt; &lt;BobPubkey2&gt; 2 OP_CHECKMULTISIG </a:t>
            </a:r>
            <a:r>
              <a:rPr lang="en-US" dirty="0"/>
              <a:t>OP_END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639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20320"/>
            <a:ext cx="9577597" cy="918000"/>
          </a:xfrm>
        </p:spPr>
        <p:txBody>
          <a:bodyPr>
            <a:normAutofit/>
          </a:bodyPr>
          <a:lstStyle/>
          <a:p>
            <a:r>
              <a:rPr lang="en-US" dirty="0"/>
              <a:t>Bitcoin Lightning Network (Part 1)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32370" y="914399"/>
            <a:ext cx="6621704" cy="2100532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00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Alice </a:t>
            </a:r>
            <a:r>
              <a:rPr lang="en-US" sz="5100" dirty="0"/>
              <a:t>wants to send funds to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Dave </a:t>
            </a:r>
            <a:r>
              <a:rPr lang="en-US" sz="5100" dirty="0"/>
              <a:t>via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Bob </a:t>
            </a:r>
            <a:r>
              <a:rPr lang="en-US" sz="5100" dirty="0"/>
              <a:t>and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Carol</a:t>
            </a:r>
          </a:p>
          <a:p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Dave</a:t>
            </a:r>
            <a:r>
              <a:rPr lang="en-US" sz="5100" dirty="0"/>
              <a:t> sends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Alice</a:t>
            </a:r>
            <a:r>
              <a:rPr lang="en-US" sz="5100" dirty="0"/>
              <a:t>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hash H</a:t>
            </a:r>
            <a:r>
              <a:rPr lang="en-US" sz="5100" dirty="0"/>
              <a:t> produced from random data R</a:t>
            </a:r>
          </a:p>
          <a:p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Alice</a:t>
            </a:r>
            <a:r>
              <a:rPr lang="en-US" sz="5100" dirty="0"/>
              <a:t> &amp;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  <a:r>
              <a:rPr lang="en-US" sz="5100" dirty="0"/>
              <a:t> create an HTLC output in the payment channel to pay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  <a:r>
              <a:rPr lang="en-US" sz="5100" dirty="0"/>
              <a:t>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0.01 BTC</a:t>
            </a:r>
            <a:r>
              <a:rPr lang="en-US" sz="5100" dirty="0"/>
              <a:t>, with a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3-day </a:t>
            </a:r>
            <a:r>
              <a:rPr lang="en-US" sz="5200" b="1" dirty="0" err="1">
                <a:solidFill>
                  <a:schemeClr val="tx2">
                    <a:lumMod val="75000"/>
                  </a:schemeClr>
                </a:solidFill>
              </a:rPr>
              <a:t>nLockTime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5100" dirty="0"/>
              <a:t>refund back to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Alice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EF5B8-D8C3-40EE-8246-2E52E584490C}"/>
              </a:ext>
            </a:extLst>
          </p:cNvPr>
          <p:cNvSpPr txBox="1"/>
          <p:nvPr/>
        </p:nvSpPr>
        <p:spPr>
          <a:xfrm>
            <a:off x="11061712" y="4968318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91DF9-9176-43BA-80E1-E63A365F016E}"/>
              </a:ext>
            </a:extLst>
          </p:cNvPr>
          <p:cNvSpPr txBox="1"/>
          <p:nvPr/>
        </p:nvSpPr>
        <p:spPr>
          <a:xfrm>
            <a:off x="11018463" y="6078054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A7F833-A0E9-491F-BE2C-A535392B9DE7}"/>
              </a:ext>
            </a:extLst>
          </p:cNvPr>
          <p:cNvGrpSpPr/>
          <p:nvPr/>
        </p:nvGrpSpPr>
        <p:grpSpPr>
          <a:xfrm>
            <a:off x="9708755" y="5461631"/>
            <a:ext cx="1763940" cy="954107"/>
            <a:chOff x="9708755" y="5461631"/>
            <a:chExt cx="1763940" cy="954107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19C22F18-B973-4901-9A2B-596C02FD4509}"/>
                </a:ext>
              </a:extLst>
            </p:cNvPr>
            <p:cNvSpPr/>
            <p:nvPr/>
          </p:nvSpPr>
          <p:spPr>
            <a:xfrm>
              <a:off x="11132015" y="5742781"/>
              <a:ext cx="340680" cy="4582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AF406A-724C-4997-8201-66CA1B0588D7}"/>
                </a:ext>
              </a:extLst>
            </p:cNvPr>
            <p:cNvSpPr txBox="1"/>
            <p:nvPr/>
          </p:nvSpPr>
          <p:spPr>
            <a:xfrm>
              <a:off x="9708755" y="5461631"/>
              <a:ext cx="14045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Hash</a:t>
              </a:r>
              <a:br>
                <a:rPr lang="en-US" sz="2800" dirty="0"/>
              </a:br>
              <a:r>
                <a:rPr lang="en-US" sz="2800" dirty="0"/>
                <a:t>function</a:t>
              </a:r>
              <a:endParaRPr lang="bg-BG" sz="28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BC89FA-862C-47C7-A00A-F6C99C55C9AF}"/>
              </a:ext>
            </a:extLst>
          </p:cNvPr>
          <p:cNvSpPr txBox="1"/>
          <p:nvPr/>
        </p:nvSpPr>
        <p:spPr>
          <a:xfrm>
            <a:off x="7838157" y="6148149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27CBA1-0310-49E6-9FF4-A05E068AB4DB}"/>
              </a:ext>
            </a:extLst>
          </p:cNvPr>
          <p:cNvSpPr txBox="1"/>
          <p:nvPr/>
        </p:nvSpPr>
        <p:spPr>
          <a:xfrm>
            <a:off x="6854074" y="614815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13A30-365F-4A46-AF86-ADF621101C71}"/>
              </a:ext>
            </a:extLst>
          </p:cNvPr>
          <p:cNvSpPr txBox="1"/>
          <p:nvPr/>
        </p:nvSpPr>
        <p:spPr>
          <a:xfrm>
            <a:off x="738162" y="614815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58F903-DB5D-4678-A5CA-5FC89D523D82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>
            <a:off x="1305946" y="6563649"/>
            <a:ext cx="5548128" cy="0"/>
          </a:xfrm>
          <a:prstGeom prst="straightConnector1">
            <a:avLst/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03E8C-FD7F-4314-860F-2840146FCB30}"/>
              </a:ext>
            </a:extLst>
          </p:cNvPr>
          <p:cNvGrpSpPr/>
          <p:nvPr/>
        </p:nvGrpSpPr>
        <p:grpSpPr>
          <a:xfrm>
            <a:off x="5599598" y="3680466"/>
            <a:ext cx="3348082" cy="1051793"/>
            <a:chOff x="5599598" y="3680466"/>
            <a:chExt cx="3348082" cy="1051793"/>
          </a:xfrm>
        </p:grpSpPr>
        <p:sp>
          <p:nvSpPr>
            <p:cNvPr id="29" name="Arrow: Curved Right 28">
              <a:extLst>
                <a:ext uri="{FF2B5EF4-FFF2-40B4-BE49-F238E27FC236}">
                  <a16:creationId xmlns:a16="http://schemas.microsoft.com/office/drawing/2014/main" id="{7A3011FF-2EFF-4D75-B946-1E5E70454504}"/>
                </a:ext>
              </a:extLst>
            </p:cNvPr>
            <p:cNvSpPr/>
            <p:nvPr/>
          </p:nvSpPr>
          <p:spPr>
            <a:xfrm rot="7719486" flipV="1">
              <a:off x="6711204" y="2781363"/>
              <a:ext cx="839290" cy="3062501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084DE0-2F9A-4A70-8F53-387C31DAFEF9}"/>
                </a:ext>
              </a:extLst>
            </p:cNvPr>
            <p:cNvSpPr txBox="1"/>
            <p:nvPr/>
          </p:nvSpPr>
          <p:spPr>
            <a:xfrm rot="2428268">
              <a:off x="6423719" y="3680466"/>
              <a:ext cx="2523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HTLC 1-day </a:t>
              </a:r>
              <a:r>
                <a:rPr lang="en-US" sz="2000" dirty="0" err="1"/>
                <a:t>nLockTime</a:t>
              </a:r>
              <a:endParaRPr lang="bg-BG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F68E45-C377-448D-B80F-D9252C7139EB}"/>
              </a:ext>
            </a:extLst>
          </p:cNvPr>
          <p:cNvGrpSpPr/>
          <p:nvPr/>
        </p:nvGrpSpPr>
        <p:grpSpPr>
          <a:xfrm>
            <a:off x="-345301" y="3422689"/>
            <a:ext cx="3354770" cy="2564338"/>
            <a:chOff x="-345301" y="3422689"/>
            <a:chExt cx="3354770" cy="2564338"/>
          </a:xfrm>
        </p:grpSpPr>
        <p:sp>
          <p:nvSpPr>
            <p:cNvPr id="26" name="Arrow: Curved Right 25">
              <a:extLst>
                <a:ext uri="{FF2B5EF4-FFF2-40B4-BE49-F238E27FC236}">
                  <a16:creationId xmlns:a16="http://schemas.microsoft.com/office/drawing/2014/main" id="{CD45DD45-5274-44B5-BACC-88B899E7119E}"/>
                </a:ext>
              </a:extLst>
            </p:cNvPr>
            <p:cNvSpPr/>
            <p:nvPr/>
          </p:nvSpPr>
          <p:spPr>
            <a:xfrm rot="2035863" flipV="1">
              <a:off x="634823" y="3422689"/>
              <a:ext cx="687247" cy="2564338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F10FBE-0991-4E19-933C-974E9F843332}"/>
                </a:ext>
              </a:extLst>
            </p:cNvPr>
            <p:cNvSpPr txBox="1"/>
            <p:nvPr/>
          </p:nvSpPr>
          <p:spPr>
            <a:xfrm rot="19131690">
              <a:off x="-345301" y="3778547"/>
              <a:ext cx="2523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HTLC 3-day </a:t>
              </a:r>
              <a:r>
                <a:rPr lang="en-US" sz="2000" dirty="0" err="1"/>
                <a:t>nLockTime</a:t>
              </a:r>
              <a:endParaRPr lang="bg-BG" sz="2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61426F-66A7-458D-94BA-B7B0D08D2562}"/>
                </a:ext>
              </a:extLst>
            </p:cNvPr>
            <p:cNvSpPr txBox="1"/>
            <p:nvPr/>
          </p:nvSpPr>
          <p:spPr>
            <a:xfrm>
              <a:off x="2441685" y="4320257"/>
              <a:ext cx="5677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FF00"/>
                  </a:solidFill>
                </a:rPr>
                <a:t>H</a:t>
              </a:r>
              <a:endParaRPr lang="bg-BG" sz="48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233381-628B-467E-A786-EED08FB39D14}"/>
              </a:ext>
            </a:extLst>
          </p:cNvPr>
          <p:cNvGrpSpPr/>
          <p:nvPr/>
        </p:nvGrpSpPr>
        <p:grpSpPr>
          <a:xfrm>
            <a:off x="2491631" y="2555744"/>
            <a:ext cx="3273620" cy="2564612"/>
            <a:chOff x="-254797" y="3389858"/>
            <a:chExt cx="3273620" cy="256461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5DF131-CA43-4294-A01C-CD93D83E67C7}"/>
                </a:ext>
              </a:extLst>
            </p:cNvPr>
            <p:cNvGrpSpPr/>
            <p:nvPr/>
          </p:nvGrpSpPr>
          <p:grpSpPr>
            <a:xfrm>
              <a:off x="-254797" y="3389858"/>
              <a:ext cx="3117538" cy="1127410"/>
              <a:chOff x="-254797" y="3389858"/>
              <a:chExt cx="3117538" cy="1127410"/>
            </a:xfrm>
          </p:grpSpPr>
          <p:sp>
            <p:nvSpPr>
              <p:cNvPr id="41" name="Arrow: Curved Right 40">
                <a:extLst>
                  <a:ext uri="{FF2B5EF4-FFF2-40B4-BE49-F238E27FC236}">
                    <a16:creationId xmlns:a16="http://schemas.microsoft.com/office/drawing/2014/main" id="{FBA7CE88-16A0-4DFC-9908-0D5DC8448030}"/>
                  </a:ext>
                </a:extLst>
              </p:cNvPr>
              <p:cNvSpPr/>
              <p:nvPr/>
            </p:nvSpPr>
            <p:spPr>
              <a:xfrm rot="5171423" flipV="1">
                <a:off x="960348" y="2614876"/>
                <a:ext cx="687247" cy="3117538"/>
              </a:xfrm>
              <a:prstGeom prst="curvedRightArrow">
                <a:avLst>
                  <a:gd name="adj1" fmla="val 25000"/>
                  <a:gd name="adj2" fmla="val 44966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55A3F2-5B93-4DA7-905E-1A89FC88F0BE}"/>
                  </a:ext>
                </a:extLst>
              </p:cNvPr>
              <p:cNvSpPr txBox="1"/>
              <p:nvPr/>
            </p:nvSpPr>
            <p:spPr>
              <a:xfrm>
                <a:off x="210970" y="3389858"/>
                <a:ext cx="25239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HTLC 2-day </a:t>
                </a:r>
                <a:r>
                  <a:rPr lang="en-US" sz="2000" dirty="0" err="1"/>
                  <a:t>nLockTime</a:t>
                </a:r>
                <a:endParaRPr lang="bg-BG" sz="20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3A31C0-EE28-463D-B1D7-8349422AC24B}"/>
                </a:ext>
              </a:extLst>
            </p:cNvPr>
            <p:cNvSpPr txBox="1"/>
            <p:nvPr/>
          </p:nvSpPr>
          <p:spPr>
            <a:xfrm>
              <a:off x="2451039" y="5123473"/>
              <a:ext cx="5677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FF00"/>
                  </a:solidFill>
                </a:rPr>
                <a:t>H</a:t>
              </a:r>
              <a:endParaRPr lang="bg-BG" sz="48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EFFEAA-B88A-4BCD-B8B8-5A82438F6DDE}"/>
              </a:ext>
            </a:extLst>
          </p:cNvPr>
          <p:cNvGrpSpPr/>
          <p:nvPr/>
        </p:nvGrpSpPr>
        <p:grpSpPr>
          <a:xfrm>
            <a:off x="172695" y="3614315"/>
            <a:ext cx="7996986" cy="2656061"/>
            <a:chOff x="172695" y="3614315"/>
            <a:chExt cx="7996986" cy="2656061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74CCB60-F038-46BA-87E4-E2F69BF9F011}"/>
                </a:ext>
              </a:extLst>
            </p:cNvPr>
            <p:cNvSpPr/>
            <p:nvPr/>
          </p:nvSpPr>
          <p:spPr>
            <a:xfrm rot="2480079">
              <a:off x="4999345" y="4680469"/>
              <a:ext cx="3170336" cy="343235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FBF69B2-8834-4FF9-9D41-EC87F4F6AEBF}"/>
                </a:ext>
              </a:extLst>
            </p:cNvPr>
            <p:cNvSpPr/>
            <p:nvPr/>
          </p:nvSpPr>
          <p:spPr>
            <a:xfrm rot="19165520">
              <a:off x="172695" y="4707672"/>
              <a:ext cx="2978040" cy="256997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33B1ED-2053-4C46-96AD-0DD8F5C63E67}"/>
                </a:ext>
              </a:extLst>
            </p:cNvPr>
            <p:cNvSpPr/>
            <p:nvPr/>
          </p:nvSpPr>
          <p:spPr>
            <a:xfrm>
              <a:off x="232370" y="5556357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Alice</a:t>
              </a:r>
              <a:endParaRPr lang="bg-BG" sz="2800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7396BDFE-E92E-46A6-AA35-CF8ECED2BFEA}"/>
                </a:ext>
              </a:extLst>
            </p:cNvPr>
            <p:cNvSpPr/>
            <p:nvPr/>
          </p:nvSpPr>
          <p:spPr>
            <a:xfrm>
              <a:off x="2629337" y="3870744"/>
              <a:ext cx="2978040" cy="256997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90C51A-A58B-44A8-8BCD-BB4097E172CA}"/>
                </a:ext>
              </a:extLst>
            </p:cNvPr>
            <p:cNvSpPr/>
            <p:nvPr/>
          </p:nvSpPr>
          <p:spPr>
            <a:xfrm>
              <a:off x="5179211" y="3619487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Carol</a:t>
              </a:r>
              <a:endParaRPr lang="bg-BG" sz="2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E7C150-7AE5-4D80-ACD6-28BA8C3B2E2C}"/>
                </a:ext>
              </a:extLst>
            </p:cNvPr>
            <p:cNvSpPr/>
            <p:nvPr/>
          </p:nvSpPr>
          <p:spPr>
            <a:xfrm>
              <a:off x="1958391" y="3614315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Bob</a:t>
              </a:r>
              <a:endParaRPr lang="bg-BG" sz="28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FA515B-F459-4D98-98AC-A1AEA2C33556}"/>
                </a:ext>
              </a:extLst>
            </p:cNvPr>
            <p:cNvSpPr/>
            <p:nvPr/>
          </p:nvSpPr>
          <p:spPr>
            <a:xfrm>
              <a:off x="7036562" y="5556357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Dave</a:t>
              </a:r>
              <a:endParaRPr lang="bg-BG" sz="2800" dirty="0"/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CE0AB9D-9E2B-438D-83CC-81FCC6D5319A}"/>
              </a:ext>
            </a:extLst>
          </p:cNvPr>
          <p:cNvSpPr txBox="1">
            <a:spLocks/>
          </p:cNvSpPr>
          <p:nvPr/>
        </p:nvSpPr>
        <p:spPr>
          <a:xfrm>
            <a:off x="7766755" y="995599"/>
            <a:ext cx="4363762" cy="329375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00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  <a:r>
              <a:rPr lang="en-US" sz="5100" dirty="0"/>
              <a:t> &amp;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Carol</a:t>
            </a:r>
            <a:r>
              <a:rPr lang="en-US" sz="5100" dirty="0"/>
              <a:t> create an HTLC output in the payment channel to pay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Carol</a:t>
            </a:r>
            <a:r>
              <a:rPr lang="en-US" sz="5100" dirty="0"/>
              <a:t> 0.01 BTC, with a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2-day</a:t>
            </a:r>
            <a:r>
              <a:rPr lang="en-US" sz="5100" dirty="0"/>
              <a:t> </a:t>
            </a:r>
            <a:r>
              <a:rPr lang="en-US" sz="5100" dirty="0" err="1"/>
              <a:t>nLockTime</a:t>
            </a:r>
            <a:r>
              <a:rPr lang="en-US" sz="5100" dirty="0"/>
              <a:t> refund back to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</a:p>
          <a:p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Carol</a:t>
            </a:r>
            <a:r>
              <a:rPr lang="en-US" sz="5200" dirty="0"/>
              <a:t> &amp;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Dave</a:t>
            </a:r>
            <a:r>
              <a:rPr lang="en-US" sz="5200" dirty="0"/>
              <a:t> create an HTLC output in the payment channel to pay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Dave</a:t>
            </a:r>
            <a:r>
              <a:rPr lang="en-US" sz="5200" dirty="0"/>
              <a:t> 0.01 BTC, with a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1-day</a:t>
            </a:r>
            <a:r>
              <a:rPr lang="en-US" sz="5200" dirty="0"/>
              <a:t> </a:t>
            </a:r>
            <a:r>
              <a:rPr lang="en-US" sz="5200" dirty="0" err="1"/>
              <a:t>nLockTime</a:t>
            </a:r>
            <a:r>
              <a:rPr lang="en-US" sz="5200" dirty="0"/>
              <a:t> refund back to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Carol</a:t>
            </a:r>
          </a:p>
          <a:p>
            <a:pPr lvl="1"/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Dave </a:t>
            </a:r>
            <a:r>
              <a:rPr lang="en-US" sz="5000" dirty="0"/>
              <a:t>can now get 0.01 BTC if he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discloses R</a:t>
            </a:r>
            <a:r>
              <a:rPr lang="en-US" sz="5000" dirty="0"/>
              <a:t> to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Carol</a:t>
            </a:r>
          </a:p>
        </p:txBody>
      </p:sp>
    </p:spTree>
    <p:extLst>
      <p:ext uri="{BB962C8B-B14F-4D97-AF65-F5344CB8AC3E}">
        <p14:creationId xmlns:p14="http://schemas.microsoft.com/office/powerpoint/2010/main" val="245606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32370" y="914399"/>
            <a:ext cx="6621704" cy="2100532"/>
          </a:xfrm>
          <a:prstGeom prst="rect">
            <a:avLst/>
          </a:prstGeom>
        </p:spPr>
        <p:txBody>
          <a:bodyPr vert="horz" lIns="108000" tIns="36000" rIns="108000" bIns="36000" rtlCol="0">
            <a:normAutofit fontScale="32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Dave</a:t>
            </a:r>
            <a:r>
              <a:rPr lang="en-US" sz="5100" dirty="0"/>
              <a:t> discloses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5100" dirty="0"/>
              <a:t> to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Carol</a:t>
            </a:r>
            <a:r>
              <a:rPr lang="en-US" sz="5100" dirty="0"/>
              <a:t> within 1 day </a:t>
            </a:r>
          </a:p>
          <a:p>
            <a:pPr lvl="1"/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Carol</a:t>
            </a:r>
            <a:r>
              <a:rPr lang="en-US" sz="4900" dirty="0"/>
              <a:t> now has enough information to pull funds from </a:t>
            </a:r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</a:p>
          <a:p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Carol </a:t>
            </a:r>
            <a:r>
              <a:rPr lang="en-US" sz="5200" dirty="0"/>
              <a:t>and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Dave </a:t>
            </a:r>
            <a:r>
              <a:rPr lang="en-US" sz="5200" dirty="0"/>
              <a:t>agree to update the balances in the channel instead of broadcasting on the blockchain</a:t>
            </a:r>
          </a:p>
          <a:p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Carol discloses R </a:t>
            </a:r>
            <a:r>
              <a:rPr lang="en-US" sz="5200" dirty="0"/>
              <a:t>to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 Bob </a:t>
            </a:r>
            <a:r>
              <a:rPr lang="en-US" sz="5200" dirty="0"/>
              <a:t>within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5200" dirty="0"/>
              <a:t>2 days</a:t>
            </a:r>
          </a:p>
          <a:p>
            <a:pPr lvl="1"/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Bob </a:t>
            </a:r>
            <a:r>
              <a:rPr lang="en-US" sz="4900" dirty="0"/>
              <a:t>now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900" dirty="0"/>
              <a:t>has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900" dirty="0"/>
              <a:t>enough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900" dirty="0"/>
              <a:t>information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to pull funds from Alice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BC89FA-862C-47C7-A00A-F6C99C55C9AF}"/>
              </a:ext>
            </a:extLst>
          </p:cNvPr>
          <p:cNvSpPr txBox="1"/>
          <p:nvPr/>
        </p:nvSpPr>
        <p:spPr>
          <a:xfrm>
            <a:off x="7838157" y="6148149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27CBA1-0310-49E6-9FF4-A05E068AB4DB}"/>
              </a:ext>
            </a:extLst>
          </p:cNvPr>
          <p:cNvSpPr txBox="1"/>
          <p:nvPr/>
        </p:nvSpPr>
        <p:spPr>
          <a:xfrm>
            <a:off x="6854074" y="614815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13A30-365F-4A46-AF86-ADF621101C71}"/>
              </a:ext>
            </a:extLst>
          </p:cNvPr>
          <p:cNvSpPr txBox="1"/>
          <p:nvPr/>
        </p:nvSpPr>
        <p:spPr>
          <a:xfrm>
            <a:off x="738162" y="614815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58F903-DB5D-4678-A5CA-5FC89D523D82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>
            <a:off x="1305946" y="6563649"/>
            <a:ext cx="5548128" cy="0"/>
          </a:xfrm>
          <a:prstGeom prst="straightConnector1">
            <a:avLst/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903E8C-FD7F-4314-860F-2840146FCB30}"/>
              </a:ext>
            </a:extLst>
          </p:cNvPr>
          <p:cNvGrpSpPr/>
          <p:nvPr/>
        </p:nvGrpSpPr>
        <p:grpSpPr>
          <a:xfrm>
            <a:off x="5599598" y="3680466"/>
            <a:ext cx="3348082" cy="1051793"/>
            <a:chOff x="5599598" y="3680466"/>
            <a:chExt cx="3348082" cy="1051793"/>
          </a:xfrm>
        </p:grpSpPr>
        <p:sp>
          <p:nvSpPr>
            <p:cNvPr id="29" name="Arrow: Curved Right 28">
              <a:extLst>
                <a:ext uri="{FF2B5EF4-FFF2-40B4-BE49-F238E27FC236}">
                  <a16:creationId xmlns:a16="http://schemas.microsoft.com/office/drawing/2014/main" id="{7A3011FF-2EFF-4D75-B946-1E5E70454504}"/>
                </a:ext>
              </a:extLst>
            </p:cNvPr>
            <p:cNvSpPr/>
            <p:nvPr/>
          </p:nvSpPr>
          <p:spPr>
            <a:xfrm rot="7719486" flipV="1">
              <a:off x="6711204" y="2781363"/>
              <a:ext cx="839290" cy="3062501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084DE0-2F9A-4A70-8F53-387C31DAFEF9}"/>
                </a:ext>
              </a:extLst>
            </p:cNvPr>
            <p:cNvSpPr txBox="1"/>
            <p:nvPr/>
          </p:nvSpPr>
          <p:spPr>
            <a:xfrm rot="2428268">
              <a:off x="6423719" y="3680466"/>
              <a:ext cx="2523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HTLC 1-day </a:t>
              </a:r>
              <a:r>
                <a:rPr lang="en-US" sz="2000" dirty="0" err="1"/>
                <a:t>nLockTime</a:t>
              </a:r>
              <a:endParaRPr lang="bg-BG" sz="2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F68E45-C377-448D-B80F-D9252C7139EB}"/>
              </a:ext>
            </a:extLst>
          </p:cNvPr>
          <p:cNvGrpSpPr/>
          <p:nvPr/>
        </p:nvGrpSpPr>
        <p:grpSpPr>
          <a:xfrm>
            <a:off x="-327597" y="3378715"/>
            <a:ext cx="2971717" cy="2564338"/>
            <a:chOff x="-345301" y="3422689"/>
            <a:chExt cx="2971717" cy="2564338"/>
          </a:xfrm>
        </p:grpSpPr>
        <p:sp>
          <p:nvSpPr>
            <p:cNvPr id="26" name="Arrow: Curved Right 25">
              <a:extLst>
                <a:ext uri="{FF2B5EF4-FFF2-40B4-BE49-F238E27FC236}">
                  <a16:creationId xmlns:a16="http://schemas.microsoft.com/office/drawing/2014/main" id="{CD45DD45-5274-44B5-BACC-88B899E7119E}"/>
                </a:ext>
              </a:extLst>
            </p:cNvPr>
            <p:cNvSpPr/>
            <p:nvPr/>
          </p:nvSpPr>
          <p:spPr>
            <a:xfrm rot="2035863" flipV="1">
              <a:off x="634823" y="3422689"/>
              <a:ext cx="687247" cy="2564338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F10FBE-0991-4E19-933C-974E9F843332}"/>
                </a:ext>
              </a:extLst>
            </p:cNvPr>
            <p:cNvSpPr txBox="1"/>
            <p:nvPr/>
          </p:nvSpPr>
          <p:spPr>
            <a:xfrm rot="19131690">
              <a:off x="-345301" y="3778547"/>
              <a:ext cx="2523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HTLC 3-day </a:t>
              </a:r>
              <a:r>
                <a:rPr lang="en-US" sz="2000" dirty="0" err="1"/>
                <a:t>nLockTime</a:t>
              </a:r>
              <a:endParaRPr lang="bg-BG" sz="2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61426F-66A7-458D-94BA-B7B0D08D2562}"/>
                </a:ext>
              </a:extLst>
            </p:cNvPr>
            <p:cNvSpPr txBox="1"/>
            <p:nvPr/>
          </p:nvSpPr>
          <p:spPr>
            <a:xfrm>
              <a:off x="2441685" y="4320257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bg-BG" sz="48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233381-628B-467E-A786-EED08FB39D14}"/>
              </a:ext>
            </a:extLst>
          </p:cNvPr>
          <p:cNvGrpSpPr/>
          <p:nvPr/>
        </p:nvGrpSpPr>
        <p:grpSpPr>
          <a:xfrm>
            <a:off x="2489112" y="2883379"/>
            <a:ext cx="3117538" cy="2124449"/>
            <a:chOff x="-254797" y="3830021"/>
            <a:chExt cx="3117538" cy="212444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5DF131-CA43-4294-A01C-CD93D83E67C7}"/>
                </a:ext>
              </a:extLst>
            </p:cNvPr>
            <p:cNvGrpSpPr/>
            <p:nvPr/>
          </p:nvGrpSpPr>
          <p:grpSpPr>
            <a:xfrm>
              <a:off x="-254797" y="3830021"/>
              <a:ext cx="3117538" cy="687247"/>
              <a:chOff x="-254797" y="3830021"/>
              <a:chExt cx="3117538" cy="687247"/>
            </a:xfrm>
          </p:grpSpPr>
          <p:sp>
            <p:nvSpPr>
              <p:cNvPr id="41" name="Arrow: Curved Right 40">
                <a:extLst>
                  <a:ext uri="{FF2B5EF4-FFF2-40B4-BE49-F238E27FC236}">
                    <a16:creationId xmlns:a16="http://schemas.microsoft.com/office/drawing/2014/main" id="{FBA7CE88-16A0-4DFC-9908-0D5DC8448030}"/>
                  </a:ext>
                </a:extLst>
              </p:cNvPr>
              <p:cNvSpPr/>
              <p:nvPr/>
            </p:nvSpPr>
            <p:spPr>
              <a:xfrm rot="5171423" flipV="1">
                <a:off x="960348" y="2614876"/>
                <a:ext cx="687247" cy="3117538"/>
              </a:xfrm>
              <a:prstGeom prst="curvedRightArrow">
                <a:avLst>
                  <a:gd name="adj1" fmla="val 25000"/>
                  <a:gd name="adj2" fmla="val 44966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55A3F2-5B93-4DA7-905E-1A89FC88F0BE}"/>
                  </a:ext>
                </a:extLst>
              </p:cNvPr>
              <p:cNvSpPr txBox="1"/>
              <p:nvPr/>
            </p:nvSpPr>
            <p:spPr>
              <a:xfrm>
                <a:off x="334983" y="3998214"/>
                <a:ext cx="21818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HTLC </a:t>
                </a:r>
                <a:r>
                  <a:rPr lang="en-US" sz="1600" dirty="0"/>
                  <a:t>2-day</a:t>
                </a:r>
                <a:r>
                  <a:rPr lang="en-US" sz="2000" dirty="0"/>
                  <a:t> </a:t>
                </a:r>
                <a:r>
                  <a:rPr lang="en-US" sz="1600" dirty="0" err="1"/>
                  <a:t>nLockTime</a:t>
                </a:r>
                <a:endParaRPr lang="bg-BG" sz="16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3A31C0-EE28-463D-B1D7-8349422AC24B}"/>
                </a:ext>
              </a:extLst>
            </p:cNvPr>
            <p:cNvSpPr txBox="1"/>
            <p:nvPr/>
          </p:nvSpPr>
          <p:spPr>
            <a:xfrm>
              <a:off x="2451039" y="5123473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bg-BG" sz="48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649498-6A10-4D1C-92F3-7762EBECADD4}"/>
              </a:ext>
            </a:extLst>
          </p:cNvPr>
          <p:cNvGrpSpPr/>
          <p:nvPr/>
        </p:nvGrpSpPr>
        <p:grpSpPr>
          <a:xfrm>
            <a:off x="5588857" y="3683126"/>
            <a:ext cx="3064997" cy="1437229"/>
            <a:chOff x="5719778" y="3505448"/>
            <a:chExt cx="3064997" cy="143722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625342E-5AFC-4F60-A7B0-3A34DF975BBB}"/>
                </a:ext>
              </a:extLst>
            </p:cNvPr>
            <p:cNvGrpSpPr/>
            <p:nvPr/>
          </p:nvGrpSpPr>
          <p:grpSpPr>
            <a:xfrm>
              <a:off x="5722274" y="3505448"/>
              <a:ext cx="3062501" cy="1051793"/>
              <a:chOff x="5599598" y="3680466"/>
              <a:chExt cx="3062501" cy="1051793"/>
            </a:xfrm>
          </p:grpSpPr>
          <p:sp>
            <p:nvSpPr>
              <p:cNvPr id="37" name="Arrow: Curved Right 36">
                <a:extLst>
                  <a:ext uri="{FF2B5EF4-FFF2-40B4-BE49-F238E27FC236}">
                    <a16:creationId xmlns:a16="http://schemas.microsoft.com/office/drawing/2014/main" id="{2E5F54C3-66F1-450E-A996-3A4A76086A05}"/>
                  </a:ext>
                </a:extLst>
              </p:cNvPr>
              <p:cNvSpPr/>
              <p:nvPr/>
            </p:nvSpPr>
            <p:spPr>
              <a:xfrm rot="7719486" flipV="1">
                <a:off x="6711204" y="2781363"/>
                <a:ext cx="839290" cy="3062501"/>
              </a:xfrm>
              <a:prstGeom prst="curvedRightArrow">
                <a:avLst>
                  <a:gd name="adj1" fmla="val 25000"/>
                  <a:gd name="adj2" fmla="val 44966"/>
                  <a:gd name="adj3" fmla="val 25000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C95E85-B0FE-4605-A7C1-4343BCBB8F28}"/>
                  </a:ext>
                </a:extLst>
              </p:cNvPr>
              <p:cNvSpPr txBox="1"/>
              <p:nvPr/>
            </p:nvSpPr>
            <p:spPr>
              <a:xfrm rot="2428268">
                <a:off x="7142952" y="3680466"/>
                <a:ext cx="10854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0.01 BTC</a:t>
                </a:r>
                <a:endParaRPr lang="bg-BG" sz="2000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45AEB15-94EA-43F3-8785-DD3BFA3CF264}"/>
                </a:ext>
              </a:extLst>
            </p:cNvPr>
            <p:cNvSpPr txBox="1"/>
            <p:nvPr/>
          </p:nvSpPr>
          <p:spPr>
            <a:xfrm>
              <a:off x="5719778" y="4111680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bg-BG" sz="4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AE9CC3-0B6A-41AF-86B6-9B5B01AC25B5}"/>
              </a:ext>
            </a:extLst>
          </p:cNvPr>
          <p:cNvGrpSpPr/>
          <p:nvPr/>
        </p:nvGrpSpPr>
        <p:grpSpPr>
          <a:xfrm>
            <a:off x="2488168" y="2876517"/>
            <a:ext cx="3117538" cy="687247"/>
            <a:chOff x="-43802" y="1536184"/>
            <a:chExt cx="3117538" cy="687247"/>
          </a:xfrm>
        </p:grpSpPr>
        <p:sp>
          <p:nvSpPr>
            <p:cNvPr id="49" name="Arrow: Curved Right 48">
              <a:extLst>
                <a:ext uri="{FF2B5EF4-FFF2-40B4-BE49-F238E27FC236}">
                  <a16:creationId xmlns:a16="http://schemas.microsoft.com/office/drawing/2014/main" id="{D3334EE6-3206-4D33-A6E8-DF21EFFBB912}"/>
                </a:ext>
              </a:extLst>
            </p:cNvPr>
            <p:cNvSpPr/>
            <p:nvPr/>
          </p:nvSpPr>
          <p:spPr>
            <a:xfrm rot="5171423" flipV="1">
              <a:off x="1171343" y="321039"/>
              <a:ext cx="687247" cy="3117538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511D65-1E9C-42CF-8B10-B9F5F131E2A8}"/>
                </a:ext>
              </a:extLst>
            </p:cNvPr>
            <p:cNvSpPr txBox="1"/>
            <p:nvPr/>
          </p:nvSpPr>
          <p:spPr>
            <a:xfrm>
              <a:off x="1003624" y="1571870"/>
              <a:ext cx="10854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0.01 BTC</a:t>
              </a:r>
              <a:endParaRPr lang="bg-BG" sz="16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9089B4-E034-4FB7-B16B-98F676379C30}"/>
              </a:ext>
            </a:extLst>
          </p:cNvPr>
          <p:cNvGrpSpPr/>
          <p:nvPr/>
        </p:nvGrpSpPr>
        <p:grpSpPr>
          <a:xfrm>
            <a:off x="321863" y="3364155"/>
            <a:ext cx="2317503" cy="3594134"/>
            <a:chOff x="2492836" y="3947085"/>
            <a:chExt cx="2317503" cy="359413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FD0DA0C-AB1A-43E6-AFED-5ABE25372556}"/>
                </a:ext>
              </a:extLst>
            </p:cNvPr>
            <p:cNvGrpSpPr/>
            <p:nvPr/>
          </p:nvGrpSpPr>
          <p:grpSpPr>
            <a:xfrm>
              <a:off x="2557856" y="3947085"/>
              <a:ext cx="2252483" cy="2564338"/>
              <a:chOff x="373933" y="3422688"/>
              <a:chExt cx="2252483" cy="2564338"/>
            </a:xfrm>
          </p:grpSpPr>
          <p:sp>
            <p:nvSpPr>
              <p:cNvPr id="52" name="Arrow: Curved Right 51">
                <a:extLst>
                  <a:ext uri="{FF2B5EF4-FFF2-40B4-BE49-F238E27FC236}">
                    <a16:creationId xmlns:a16="http://schemas.microsoft.com/office/drawing/2014/main" id="{45D72E26-2669-4543-8F49-B1F807912759}"/>
                  </a:ext>
                </a:extLst>
              </p:cNvPr>
              <p:cNvSpPr/>
              <p:nvPr/>
            </p:nvSpPr>
            <p:spPr>
              <a:xfrm rot="2035863" flipV="1">
                <a:off x="634824" y="3422688"/>
                <a:ext cx="687247" cy="2564338"/>
              </a:xfrm>
              <a:prstGeom prst="curvedRightArrow">
                <a:avLst>
                  <a:gd name="adj1" fmla="val 25000"/>
                  <a:gd name="adj2" fmla="val 44966"/>
                  <a:gd name="adj3" fmla="val 25000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DBB3C1A-CE49-48F7-94A8-D6D763F47C80}"/>
                  </a:ext>
                </a:extLst>
              </p:cNvPr>
              <p:cNvSpPr txBox="1"/>
              <p:nvPr/>
            </p:nvSpPr>
            <p:spPr>
              <a:xfrm rot="19131690">
                <a:off x="373933" y="3778547"/>
                <a:ext cx="10854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0.01 BTC</a:t>
                </a:r>
                <a:endParaRPr lang="bg-BG" sz="2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C32347-ED1E-4327-88D5-B1EA7020671B}"/>
                  </a:ext>
                </a:extLst>
              </p:cNvPr>
              <p:cNvSpPr txBox="1"/>
              <p:nvPr/>
            </p:nvSpPr>
            <p:spPr>
              <a:xfrm>
                <a:off x="2441685" y="4320257"/>
                <a:ext cx="1847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bg-BG" sz="48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320334-52CB-4FE1-B6DE-3B312FB3C094}"/>
                </a:ext>
              </a:extLst>
            </p:cNvPr>
            <p:cNvSpPr txBox="1"/>
            <p:nvPr/>
          </p:nvSpPr>
          <p:spPr>
            <a:xfrm>
              <a:off x="2492836" y="6710222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bg-BG" sz="4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EFFEAA-B88A-4BCD-B8B8-5A82438F6DDE}"/>
              </a:ext>
            </a:extLst>
          </p:cNvPr>
          <p:cNvGrpSpPr/>
          <p:nvPr/>
        </p:nvGrpSpPr>
        <p:grpSpPr>
          <a:xfrm>
            <a:off x="172695" y="3614315"/>
            <a:ext cx="7996986" cy="2656061"/>
            <a:chOff x="172695" y="3614315"/>
            <a:chExt cx="7996986" cy="2656061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74CCB60-F038-46BA-87E4-E2F69BF9F011}"/>
                </a:ext>
              </a:extLst>
            </p:cNvPr>
            <p:cNvSpPr/>
            <p:nvPr/>
          </p:nvSpPr>
          <p:spPr>
            <a:xfrm rot="2480079">
              <a:off x="4999345" y="4680469"/>
              <a:ext cx="3170336" cy="343235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FBF69B2-8834-4FF9-9D41-EC87F4F6AEBF}"/>
                </a:ext>
              </a:extLst>
            </p:cNvPr>
            <p:cNvSpPr/>
            <p:nvPr/>
          </p:nvSpPr>
          <p:spPr>
            <a:xfrm rot="19165520">
              <a:off x="172695" y="4707672"/>
              <a:ext cx="2978040" cy="256997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33B1ED-2053-4C46-96AD-0DD8F5C63E67}"/>
                </a:ext>
              </a:extLst>
            </p:cNvPr>
            <p:cNvSpPr/>
            <p:nvPr/>
          </p:nvSpPr>
          <p:spPr>
            <a:xfrm>
              <a:off x="232370" y="5556357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Alice</a:t>
              </a:r>
              <a:endParaRPr lang="bg-BG" sz="2800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7396BDFE-E92E-46A6-AA35-CF8ECED2BFEA}"/>
                </a:ext>
              </a:extLst>
            </p:cNvPr>
            <p:cNvSpPr/>
            <p:nvPr/>
          </p:nvSpPr>
          <p:spPr>
            <a:xfrm>
              <a:off x="2629337" y="3870744"/>
              <a:ext cx="2978040" cy="256997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90C51A-A58B-44A8-8BCD-BB4097E172CA}"/>
                </a:ext>
              </a:extLst>
            </p:cNvPr>
            <p:cNvSpPr/>
            <p:nvPr/>
          </p:nvSpPr>
          <p:spPr>
            <a:xfrm>
              <a:off x="5179211" y="3619487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Carol</a:t>
              </a:r>
              <a:endParaRPr lang="bg-BG" sz="28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FA515B-F459-4D98-98AC-A1AEA2C33556}"/>
                </a:ext>
              </a:extLst>
            </p:cNvPr>
            <p:cNvSpPr/>
            <p:nvPr/>
          </p:nvSpPr>
          <p:spPr>
            <a:xfrm>
              <a:off x="7036562" y="5556357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Dave</a:t>
              </a:r>
              <a:endParaRPr lang="bg-BG" sz="2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E7C150-7AE5-4D80-ACD6-28BA8C3B2E2C}"/>
                </a:ext>
              </a:extLst>
            </p:cNvPr>
            <p:cNvSpPr/>
            <p:nvPr/>
          </p:nvSpPr>
          <p:spPr>
            <a:xfrm>
              <a:off x="1958391" y="3614315"/>
              <a:ext cx="1061442" cy="7140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Bob</a:t>
              </a:r>
              <a:endParaRPr lang="bg-BG" sz="2800" dirty="0"/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CE0AB9D-9E2B-438D-83CC-81FCC6D5319A}"/>
              </a:ext>
            </a:extLst>
          </p:cNvPr>
          <p:cNvSpPr txBox="1">
            <a:spLocks/>
          </p:cNvSpPr>
          <p:nvPr/>
        </p:nvSpPr>
        <p:spPr>
          <a:xfrm>
            <a:off x="7766755" y="995599"/>
            <a:ext cx="4363762" cy="329375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00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Bob </a:t>
            </a:r>
            <a:r>
              <a:rPr lang="en-US" sz="5300" dirty="0"/>
              <a:t>and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Carol </a:t>
            </a:r>
            <a:r>
              <a:rPr lang="en-US" sz="5300" dirty="0"/>
              <a:t>agree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5300" dirty="0"/>
              <a:t>to update the balances in the channel instead of broadcasting on the blockchain</a:t>
            </a:r>
          </a:p>
          <a:p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Bob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discloses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 R </a:t>
            </a:r>
            <a:r>
              <a:rPr lang="en-US" sz="5300" dirty="0"/>
              <a:t>to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 Alice </a:t>
            </a:r>
            <a:r>
              <a:rPr lang="en-US" sz="5300" dirty="0"/>
              <a:t>within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5300" dirty="0"/>
              <a:t>3 days</a:t>
            </a:r>
          </a:p>
          <a:p>
            <a:pPr lvl="1"/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Alice </a:t>
            </a:r>
            <a:r>
              <a:rPr lang="en-US" sz="5100" dirty="0"/>
              <a:t>can prove she sent funds to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Dave</a:t>
            </a:r>
          </a:p>
          <a:p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Alice</a:t>
            </a:r>
            <a:r>
              <a:rPr lang="en-US" sz="5200" dirty="0"/>
              <a:t> and </a:t>
            </a:r>
            <a:r>
              <a:rPr lang="en-US" sz="5200" b="1" dirty="0">
                <a:solidFill>
                  <a:schemeClr val="tx2">
                    <a:lumMod val="75000"/>
                  </a:schemeClr>
                </a:solidFill>
              </a:rPr>
              <a:t>Bob</a:t>
            </a:r>
            <a:r>
              <a:rPr lang="en-US" sz="5200" dirty="0"/>
              <a:t> agree to update the balances in the channel instead of broadcasting on the blockchain</a:t>
            </a:r>
            <a:endParaRPr lang="en-US" sz="5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DA2457-CE3A-49B9-A48E-D601577BFBA9}"/>
              </a:ext>
            </a:extLst>
          </p:cNvPr>
          <p:cNvSpPr txBox="1"/>
          <p:nvPr/>
        </p:nvSpPr>
        <p:spPr>
          <a:xfrm>
            <a:off x="2930051" y="4272818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3F7E5B-D361-4D65-B282-FA85C7C1D962}"/>
              </a:ext>
            </a:extLst>
          </p:cNvPr>
          <p:cNvSpPr txBox="1"/>
          <p:nvPr/>
        </p:nvSpPr>
        <p:spPr>
          <a:xfrm>
            <a:off x="5560237" y="4174388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EF4221-27A6-4099-B014-9D457518A19E}"/>
              </a:ext>
            </a:extLst>
          </p:cNvPr>
          <p:cNvSpPr txBox="1"/>
          <p:nvPr/>
        </p:nvSpPr>
        <p:spPr>
          <a:xfrm>
            <a:off x="295818" y="6112732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D691F8-9A5C-4393-9DC7-3228FDAD429A}"/>
              </a:ext>
            </a:extLst>
          </p:cNvPr>
          <p:cNvSpPr txBox="1"/>
          <p:nvPr/>
        </p:nvSpPr>
        <p:spPr>
          <a:xfrm>
            <a:off x="5090880" y="4156013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1CA1D2-F556-411D-A029-DA9FA95AFAC0}"/>
              </a:ext>
            </a:extLst>
          </p:cNvPr>
          <p:cNvSpPr txBox="1"/>
          <p:nvPr/>
        </p:nvSpPr>
        <p:spPr>
          <a:xfrm>
            <a:off x="2523466" y="426884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7A2606F4-5BC3-459D-BD61-106CB1B2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20320"/>
            <a:ext cx="9577597" cy="918000"/>
          </a:xfrm>
        </p:spPr>
        <p:txBody>
          <a:bodyPr>
            <a:normAutofit/>
          </a:bodyPr>
          <a:lstStyle/>
          <a:p>
            <a:r>
              <a:rPr lang="en-US" dirty="0"/>
              <a:t>Bitcoin Lightning Network (Part 2)</a:t>
            </a:r>
          </a:p>
        </p:txBody>
      </p:sp>
    </p:spTree>
    <p:extLst>
      <p:ext uri="{BB962C8B-B14F-4D97-AF65-F5344CB8AC3E}">
        <p14:creationId xmlns:p14="http://schemas.microsoft.com/office/powerpoint/2010/main" val="42319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31960"/>
            <a:ext cx="9577597" cy="918000"/>
          </a:xfrm>
        </p:spPr>
        <p:txBody>
          <a:bodyPr>
            <a:normAutofit/>
          </a:bodyPr>
          <a:lstStyle/>
          <a:p>
            <a:r>
              <a:rPr lang="en-US" dirty="0"/>
              <a:t>Broken Chanel </a:t>
            </a:r>
            <a:r>
              <a:rPr lang="en-US" dirty="0">
                <a:sym typeface="Wingdings" panose="05000000000000000000" pitchFamily="2" charset="2"/>
              </a:rPr>
              <a:t>&amp; Disputes</a:t>
            </a:r>
            <a:endParaRPr lang="en-US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32369" y="914399"/>
            <a:ext cx="11956455" cy="104345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00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100" dirty="0"/>
              <a:t>If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Bob </a:t>
            </a:r>
            <a:r>
              <a:rPr lang="en-US" sz="5100" dirty="0"/>
              <a:t>and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Carol </a:t>
            </a:r>
            <a:r>
              <a:rPr lang="en-US" sz="5100" dirty="0"/>
              <a:t>don’t cooperate,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Carol </a:t>
            </a:r>
            <a:r>
              <a:rPr lang="en-US" sz="5100" dirty="0"/>
              <a:t>immediately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5100" dirty="0"/>
              <a:t>closes out the channel and broadcasts all pending transactions in the channel onto the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blockchain</a:t>
            </a:r>
          </a:p>
          <a:p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Carol </a:t>
            </a:r>
            <a:r>
              <a:rPr lang="en-US" sz="5000" dirty="0"/>
              <a:t>redeems the 0.01 by disclosing the HTLC output and R on the Bitcoin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blockchain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25342E-5AFC-4F60-A7B0-3A34DF975BBB}"/>
              </a:ext>
            </a:extLst>
          </p:cNvPr>
          <p:cNvGrpSpPr/>
          <p:nvPr/>
        </p:nvGrpSpPr>
        <p:grpSpPr>
          <a:xfrm>
            <a:off x="5459598" y="3630877"/>
            <a:ext cx="3062501" cy="1051793"/>
            <a:chOff x="5599598" y="3680466"/>
            <a:chExt cx="3062501" cy="1051793"/>
          </a:xfrm>
        </p:grpSpPr>
        <p:sp>
          <p:nvSpPr>
            <p:cNvPr id="37" name="Arrow: Curved Right 36">
              <a:extLst>
                <a:ext uri="{FF2B5EF4-FFF2-40B4-BE49-F238E27FC236}">
                  <a16:creationId xmlns:a16="http://schemas.microsoft.com/office/drawing/2014/main" id="{2E5F54C3-66F1-450E-A996-3A4A76086A05}"/>
                </a:ext>
              </a:extLst>
            </p:cNvPr>
            <p:cNvSpPr/>
            <p:nvPr/>
          </p:nvSpPr>
          <p:spPr>
            <a:xfrm rot="7719486" flipV="1">
              <a:off x="6711204" y="2781363"/>
              <a:ext cx="839290" cy="3062501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C95E85-B0FE-4605-A7C1-4343BCBB8F28}"/>
                </a:ext>
              </a:extLst>
            </p:cNvPr>
            <p:cNvSpPr txBox="1"/>
            <p:nvPr/>
          </p:nvSpPr>
          <p:spPr>
            <a:xfrm rot="2428268">
              <a:off x="7142952" y="3680466"/>
              <a:ext cx="10854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0.01 BTC</a:t>
              </a:r>
              <a:endParaRPr lang="bg-BG" sz="20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9089B4-E034-4FB7-B16B-98F676379C30}"/>
              </a:ext>
            </a:extLst>
          </p:cNvPr>
          <p:cNvGrpSpPr/>
          <p:nvPr/>
        </p:nvGrpSpPr>
        <p:grpSpPr>
          <a:xfrm>
            <a:off x="311076" y="3386799"/>
            <a:ext cx="2317503" cy="3594134"/>
            <a:chOff x="2492836" y="3947085"/>
            <a:chExt cx="2317503" cy="359413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FD0DA0C-AB1A-43E6-AFED-5ABE25372556}"/>
                </a:ext>
              </a:extLst>
            </p:cNvPr>
            <p:cNvGrpSpPr/>
            <p:nvPr/>
          </p:nvGrpSpPr>
          <p:grpSpPr>
            <a:xfrm>
              <a:off x="2557856" y="3947085"/>
              <a:ext cx="2252483" cy="2564338"/>
              <a:chOff x="373933" y="3422688"/>
              <a:chExt cx="2252483" cy="2564338"/>
            </a:xfrm>
          </p:grpSpPr>
          <p:sp>
            <p:nvSpPr>
              <p:cNvPr id="52" name="Arrow: Curved Right 51">
                <a:extLst>
                  <a:ext uri="{FF2B5EF4-FFF2-40B4-BE49-F238E27FC236}">
                    <a16:creationId xmlns:a16="http://schemas.microsoft.com/office/drawing/2014/main" id="{45D72E26-2669-4543-8F49-B1F807912759}"/>
                  </a:ext>
                </a:extLst>
              </p:cNvPr>
              <p:cNvSpPr/>
              <p:nvPr/>
            </p:nvSpPr>
            <p:spPr>
              <a:xfrm rot="2035863" flipV="1">
                <a:off x="634824" y="3422688"/>
                <a:ext cx="687247" cy="2564338"/>
              </a:xfrm>
              <a:prstGeom prst="curvedRightArrow">
                <a:avLst>
                  <a:gd name="adj1" fmla="val 25000"/>
                  <a:gd name="adj2" fmla="val 44966"/>
                  <a:gd name="adj3" fmla="val 25000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DBB3C1A-CE49-48F7-94A8-D6D763F47C80}"/>
                  </a:ext>
                </a:extLst>
              </p:cNvPr>
              <p:cNvSpPr txBox="1"/>
              <p:nvPr/>
            </p:nvSpPr>
            <p:spPr>
              <a:xfrm rot="19131690">
                <a:off x="373933" y="3778547"/>
                <a:ext cx="10854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0.01 BTC</a:t>
                </a:r>
                <a:endParaRPr lang="bg-BG" sz="2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C32347-ED1E-4327-88D5-B1EA7020671B}"/>
                  </a:ext>
                </a:extLst>
              </p:cNvPr>
              <p:cNvSpPr txBox="1"/>
              <p:nvPr/>
            </p:nvSpPr>
            <p:spPr>
              <a:xfrm>
                <a:off x="2441685" y="4320257"/>
                <a:ext cx="1847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bg-BG" sz="48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320334-52CB-4FE1-B6DE-3B312FB3C094}"/>
                </a:ext>
              </a:extLst>
            </p:cNvPr>
            <p:cNvSpPr txBox="1"/>
            <p:nvPr/>
          </p:nvSpPr>
          <p:spPr>
            <a:xfrm>
              <a:off x="2492836" y="6710222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bg-BG" sz="4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CE0AB9D-9E2B-438D-83CC-81FCC6D5319A}"/>
              </a:ext>
            </a:extLst>
          </p:cNvPr>
          <p:cNvSpPr txBox="1">
            <a:spLocks/>
          </p:cNvSpPr>
          <p:nvPr/>
        </p:nvSpPr>
        <p:spPr>
          <a:xfrm>
            <a:off x="7825062" y="2157475"/>
            <a:ext cx="4363762" cy="1124901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7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Bob </a:t>
            </a:r>
            <a:r>
              <a:rPr lang="en-US" sz="5300" dirty="0"/>
              <a:t>observes R from the blockchain and can pull money from </a:t>
            </a:r>
            <a:r>
              <a:rPr lang="en-US" sz="5300" b="1" dirty="0">
                <a:solidFill>
                  <a:schemeClr val="tx2">
                    <a:lumMod val="75000"/>
                  </a:schemeClr>
                </a:solidFill>
              </a:rPr>
              <a:t>Alice</a:t>
            </a:r>
            <a:r>
              <a:rPr lang="en-US" sz="5300" dirty="0"/>
              <a:t> off-chain</a:t>
            </a:r>
            <a:endParaRPr lang="en-US" sz="5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DA2457-CE3A-49B9-A48E-D601577BFBA9}"/>
              </a:ext>
            </a:extLst>
          </p:cNvPr>
          <p:cNvSpPr txBox="1"/>
          <p:nvPr/>
        </p:nvSpPr>
        <p:spPr>
          <a:xfrm>
            <a:off x="2192321" y="4268198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EF4221-27A6-4099-B014-9D457518A19E}"/>
              </a:ext>
            </a:extLst>
          </p:cNvPr>
          <p:cNvSpPr txBox="1"/>
          <p:nvPr/>
        </p:nvSpPr>
        <p:spPr>
          <a:xfrm>
            <a:off x="399147" y="6141852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D65C8B-612B-41B8-A8A4-BB5715303B61}"/>
              </a:ext>
            </a:extLst>
          </p:cNvPr>
          <p:cNvGrpSpPr/>
          <p:nvPr/>
        </p:nvGrpSpPr>
        <p:grpSpPr>
          <a:xfrm>
            <a:off x="1696636" y="1988997"/>
            <a:ext cx="4854298" cy="1444835"/>
            <a:chOff x="1696636" y="1988997"/>
            <a:chExt cx="4854298" cy="1444835"/>
          </a:xfrm>
        </p:grpSpPr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AACE8963-46D0-43BC-8695-29B32E59C918}"/>
                </a:ext>
              </a:extLst>
            </p:cNvPr>
            <p:cNvSpPr/>
            <p:nvPr/>
          </p:nvSpPr>
          <p:spPr>
            <a:xfrm rot="2480079">
              <a:off x="3380598" y="3090597"/>
              <a:ext cx="3170336" cy="343235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2C526215-CD80-4180-8443-8376B0C5B148}"/>
                </a:ext>
              </a:extLst>
            </p:cNvPr>
            <p:cNvSpPr/>
            <p:nvPr/>
          </p:nvSpPr>
          <p:spPr>
            <a:xfrm rot="19165520">
              <a:off x="1696636" y="3133717"/>
              <a:ext cx="2978040" cy="256997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8B76B99E-9E5D-4525-8471-0FE967E5A588}"/>
                </a:ext>
              </a:extLst>
            </p:cNvPr>
            <p:cNvSpPr/>
            <p:nvPr/>
          </p:nvSpPr>
          <p:spPr>
            <a:xfrm>
              <a:off x="3091250" y="1988997"/>
              <a:ext cx="2001617" cy="830997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Blockchain</a:t>
              </a:r>
              <a:endParaRPr lang="bg-BG" sz="20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BC89FA-862C-47C7-A00A-F6C99C55C9AF}"/>
              </a:ext>
            </a:extLst>
          </p:cNvPr>
          <p:cNvSpPr txBox="1"/>
          <p:nvPr/>
        </p:nvSpPr>
        <p:spPr>
          <a:xfrm>
            <a:off x="7838157" y="6148149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27CBA1-0310-49E6-9FF4-A05E068AB4DB}"/>
              </a:ext>
            </a:extLst>
          </p:cNvPr>
          <p:cNvSpPr txBox="1"/>
          <p:nvPr/>
        </p:nvSpPr>
        <p:spPr>
          <a:xfrm>
            <a:off x="6854074" y="614815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13A30-365F-4A46-AF86-ADF621101C71}"/>
              </a:ext>
            </a:extLst>
          </p:cNvPr>
          <p:cNvSpPr txBox="1"/>
          <p:nvPr/>
        </p:nvSpPr>
        <p:spPr>
          <a:xfrm>
            <a:off x="738162" y="614815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58F903-DB5D-4678-A5CA-5FC89D523D82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>
            <a:off x="1305946" y="6563649"/>
            <a:ext cx="5548128" cy="0"/>
          </a:xfrm>
          <a:prstGeom prst="straightConnector1">
            <a:avLst/>
          </a:prstGeom>
          <a:ln w="254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210E7B-3A82-44F6-99E9-4B98FE5FEA7E}"/>
              </a:ext>
            </a:extLst>
          </p:cNvPr>
          <p:cNvGrpSpPr/>
          <p:nvPr/>
        </p:nvGrpSpPr>
        <p:grpSpPr>
          <a:xfrm>
            <a:off x="-343278" y="3397402"/>
            <a:ext cx="2523961" cy="2564338"/>
            <a:chOff x="-327597" y="3378715"/>
            <a:chExt cx="2523961" cy="2564338"/>
          </a:xfrm>
        </p:grpSpPr>
        <p:sp>
          <p:nvSpPr>
            <p:cNvPr id="26" name="Arrow: Curved Right 25">
              <a:extLst>
                <a:ext uri="{FF2B5EF4-FFF2-40B4-BE49-F238E27FC236}">
                  <a16:creationId xmlns:a16="http://schemas.microsoft.com/office/drawing/2014/main" id="{CD45DD45-5274-44B5-BACC-88B899E7119E}"/>
                </a:ext>
              </a:extLst>
            </p:cNvPr>
            <p:cNvSpPr/>
            <p:nvPr/>
          </p:nvSpPr>
          <p:spPr>
            <a:xfrm rot="2035863" flipV="1">
              <a:off x="652527" y="3378715"/>
              <a:ext cx="687247" cy="2564338"/>
            </a:xfrm>
            <a:prstGeom prst="curvedRightArrow">
              <a:avLst>
                <a:gd name="adj1" fmla="val 25000"/>
                <a:gd name="adj2" fmla="val 44966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F10FBE-0991-4E19-933C-974E9F843332}"/>
                </a:ext>
              </a:extLst>
            </p:cNvPr>
            <p:cNvSpPr txBox="1"/>
            <p:nvPr/>
          </p:nvSpPr>
          <p:spPr>
            <a:xfrm rot="19131690">
              <a:off x="-327597" y="3734573"/>
              <a:ext cx="2523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HTLC 3-day </a:t>
              </a:r>
              <a:r>
                <a:rPr lang="en-US" sz="2000" dirty="0" err="1"/>
                <a:t>nLockTime</a:t>
              </a:r>
              <a:endParaRPr lang="bg-BG" sz="20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D61426F-66A7-458D-94BA-B7B0D08D2562}"/>
              </a:ext>
            </a:extLst>
          </p:cNvPr>
          <p:cNvSpPr txBox="1"/>
          <p:nvPr/>
        </p:nvSpPr>
        <p:spPr>
          <a:xfrm>
            <a:off x="2459389" y="4276283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5AEB15-94EA-43F3-8785-DD3BFA3CF264}"/>
              </a:ext>
            </a:extLst>
          </p:cNvPr>
          <p:cNvSpPr txBox="1"/>
          <p:nvPr/>
        </p:nvSpPr>
        <p:spPr>
          <a:xfrm>
            <a:off x="5457102" y="4237109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bg-BG" sz="4800" dirty="0">
              <a:solidFill>
                <a:srgbClr val="FF000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74CCB60-F038-46BA-87E4-E2F69BF9F011}"/>
              </a:ext>
            </a:extLst>
          </p:cNvPr>
          <p:cNvSpPr/>
          <p:nvPr/>
        </p:nvSpPr>
        <p:spPr>
          <a:xfrm rot="2480079">
            <a:off x="4999345" y="4680469"/>
            <a:ext cx="3170336" cy="34323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FBF69B2-8834-4FF9-9D41-EC87F4F6AEBF}"/>
              </a:ext>
            </a:extLst>
          </p:cNvPr>
          <p:cNvSpPr/>
          <p:nvPr/>
        </p:nvSpPr>
        <p:spPr>
          <a:xfrm rot="19165520">
            <a:off x="172695" y="4707672"/>
            <a:ext cx="2978040" cy="25699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3B1ED-2053-4C46-96AD-0DD8F5C63E67}"/>
              </a:ext>
            </a:extLst>
          </p:cNvPr>
          <p:cNvSpPr/>
          <p:nvPr/>
        </p:nvSpPr>
        <p:spPr>
          <a:xfrm>
            <a:off x="232370" y="5556357"/>
            <a:ext cx="1061442" cy="714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Alice</a:t>
            </a:r>
            <a:endParaRPr lang="bg-BG" sz="28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396BDFE-E92E-46A6-AA35-CF8ECED2BFEA}"/>
              </a:ext>
            </a:extLst>
          </p:cNvPr>
          <p:cNvSpPr/>
          <p:nvPr/>
        </p:nvSpPr>
        <p:spPr>
          <a:xfrm>
            <a:off x="2629337" y="3870744"/>
            <a:ext cx="2978040" cy="25699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90C51A-A58B-44A8-8BCD-BB4097E172CA}"/>
              </a:ext>
            </a:extLst>
          </p:cNvPr>
          <p:cNvSpPr/>
          <p:nvPr/>
        </p:nvSpPr>
        <p:spPr>
          <a:xfrm>
            <a:off x="5179211" y="3619487"/>
            <a:ext cx="1061442" cy="714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Carol</a:t>
            </a:r>
            <a:endParaRPr lang="bg-BG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FA515B-F459-4D98-98AC-A1AEA2C33556}"/>
              </a:ext>
            </a:extLst>
          </p:cNvPr>
          <p:cNvSpPr/>
          <p:nvPr/>
        </p:nvSpPr>
        <p:spPr>
          <a:xfrm>
            <a:off x="7036562" y="5556357"/>
            <a:ext cx="1061442" cy="714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Dave</a:t>
            </a:r>
            <a:endParaRPr lang="bg-BG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E7C150-7AE5-4D80-ACD6-28BA8C3B2E2C}"/>
              </a:ext>
            </a:extLst>
          </p:cNvPr>
          <p:cNvSpPr/>
          <p:nvPr/>
        </p:nvSpPr>
        <p:spPr>
          <a:xfrm>
            <a:off x="1958391" y="3614315"/>
            <a:ext cx="1061442" cy="714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Bob</a:t>
            </a:r>
            <a:endParaRPr lang="bg-BG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3F7E5B-D361-4D65-B282-FA85C7C1D962}"/>
              </a:ext>
            </a:extLst>
          </p:cNvPr>
          <p:cNvSpPr txBox="1"/>
          <p:nvPr/>
        </p:nvSpPr>
        <p:spPr>
          <a:xfrm>
            <a:off x="5560237" y="4174388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9D71"/>
                </a:solidFill>
              </a:rPr>
              <a:t>R</a:t>
            </a:r>
            <a:endParaRPr lang="bg-BG" sz="4800" dirty="0">
              <a:solidFill>
                <a:srgbClr val="FF9D7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D691F8-9A5C-4393-9DC7-3228FDAD429A}"/>
              </a:ext>
            </a:extLst>
          </p:cNvPr>
          <p:cNvSpPr txBox="1"/>
          <p:nvPr/>
        </p:nvSpPr>
        <p:spPr>
          <a:xfrm>
            <a:off x="5090880" y="4156013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1CA1D2-F556-411D-A029-DA9FA95AFAC0}"/>
              </a:ext>
            </a:extLst>
          </p:cNvPr>
          <p:cNvSpPr txBox="1"/>
          <p:nvPr/>
        </p:nvSpPr>
        <p:spPr>
          <a:xfrm>
            <a:off x="2523466" y="4268840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49" name="Arrow: Curved Right 48">
            <a:extLst>
              <a:ext uri="{FF2B5EF4-FFF2-40B4-BE49-F238E27FC236}">
                <a16:creationId xmlns:a16="http://schemas.microsoft.com/office/drawing/2014/main" id="{D3334EE6-3206-4D33-A6E8-DF21EFFBB912}"/>
              </a:ext>
            </a:extLst>
          </p:cNvPr>
          <p:cNvSpPr/>
          <p:nvPr/>
        </p:nvSpPr>
        <p:spPr>
          <a:xfrm rot="5400000" flipV="1">
            <a:off x="3578342" y="1650186"/>
            <a:ext cx="712813" cy="3168055"/>
          </a:xfrm>
          <a:prstGeom prst="curvedRightArrow">
            <a:avLst>
              <a:gd name="adj1" fmla="val 25000"/>
              <a:gd name="adj2" fmla="val 44966"/>
              <a:gd name="adj3" fmla="val 25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511D65-1E9C-42CF-8B10-B9F5F131E2A8}"/>
              </a:ext>
            </a:extLst>
          </p:cNvPr>
          <p:cNvSpPr txBox="1"/>
          <p:nvPr/>
        </p:nvSpPr>
        <p:spPr>
          <a:xfrm>
            <a:off x="3416410" y="2995410"/>
            <a:ext cx="1103079" cy="414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0.01 BTC</a:t>
            </a:r>
            <a:endParaRPr lang="bg-BG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2A008E-EE7C-4153-86E9-266C20CE8F02}"/>
              </a:ext>
            </a:extLst>
          </p:cNvPr>
          <p:cNvSpPr txBox="1"/>
          <p:nvPr/>
        </p:nvSpPr>
        <p:spPr>
          <a:xfrm>
            <a:off x="2235210" y="1962650"/>
            <a:ext cx="576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H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CE7159-D3E2-4193-95A9-B6351D8CE7B4}"/>
              </a:ext>
            </a:extLst>
          </p:cNvPr>
          <p:cNvSpPr txBox="1"/>
          <p:nvPr/>
        </p:nvSpPr>
        <p:spPr>
          <a:xfrm>
            <a:off x="2619506" y="1955907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R</a:t>
            </a:r>
            <a:endParaRPr lang="bg-BG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65" grpId="0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6956" y="4006470"/>
            <a:ext cx="2428874" cy="2428874"/>
          </a:xfrm>
          <a:prstGeom prst="rect">
            <a:avLst/>
          </a:prstGeom>
        </p:spPr>
      </p:pic>
      <p:pic>
        <p:nvPicPr>
          <p:cNvPr id="1030" name="Picture 6" descr="Свързано изображение">
            <a:extLst>
              <a:ext uri="{FF2B5EF4-FFF2-40B4-BE49-F238E27FC236}">
                <a16:creationId xmlns:a16="http://schemas.microsoft.com/office/drawing/2014/main" id="{6AD010FD-6D1D-4F56-A922-87605770B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44767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Bitcoin-NG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Waves Platform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SegWit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SegWit2X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ts val="4000"/>
              </a:lnSpc>
              <a:buFontTx/>
              <a:buAutoNum type="arabicPeriod" startAt="4"/>
            </a:pPr>
            <a:r>
              <a:rPr lang="pt-BR" dirty="0">
                <a:solidFill>
                  <a:schemeClr val="tx2">
                    <a:lumMod val="75000"/>
                  </a:schemeClr>
                </a:solidFill>
              </a:rPr>
              <a:t>IOTA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Tangle</a:t>
            </a:r>
            <a:endParaRPr lang="pt-BR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ts val="4000"/>
              </a:lnSpc>
              <a:buFontTx/>
              <a:buAutoNum type="arabicPeriod" startAt="4"/>
            </a:pPr>
            <a:r>
              <a:rPr lang="pt-BR" dirty="0">
                <a:solidFill>
                  <a:schemeClr val="tx2">
                    <a:lumMod val="75000"/>
                  </a:schemeClr>
                </a:solidFill>
              </a:rPr>
              <a:t>EOS</a:t>
            </a:r>
            <a:r>
              <a:rPr lang="en-US" dirty="0"/>
              <a:t>: a Super Scalable Smart Contract Platform</a:t>
            </a:r>
            <a:endParaRPr lang="pt-BR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ts val="4000"/>
              </a:lnSpc>
              <a:buFontTx/>
              <a:buAutoNum type="arabicPeriod" startAt="4"/>
            </a:pPr>
            <a:r>
              <a:rPr lang="pt-BR" dirty="0">
                <a:solidFill>
                  <a:schemeClr val="tx2">
                    <a:lumMod val="75000"/>
                  </a:schemeClr>
                </a:solidFill>
              </a:rPr>
              <a:t>Casper</a:t>
            </a:r>
            <a:r>
              <a:rPr lang="en-US" dirty="0"/>
              <a:t>: the Scalable Ethereum</a:t>
            </a:r>
            <a:endParaRPr lang="pt-BR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ts val="4000"/>
              </a:lnSpc>
              <a:buFontTx/>
              <a:buAutoNum type="arabicPeriod" startAt="4"/>
            </a:pPr>
            <a:r>
              <a:rPr lang="pt-BR" dirty="0">
                <a:solidFill>
                  <a:schemeClr val="tx2">
                    <a:lumMod val="75000"/>
                  </a:schemeClr>
                </a:solidFill>
              </a:rPr>
              <a:t>Aethernity</a:t>
            </a:r>
            <a:r>
              <a:rPr lang="en-US" dirty="0"/>
              <a:t>: Scalable Smart Contracts</a:t>
            </a:r>
          </a:p>
        </p:txBody>
      </p:sp>
    </p:spTree>
    <p:extLst>
      <p:ext uri="{BB962C8B-B14F-4D97-AF65-F5344CB8AC3E}">
        <p14:creationId xmlns:p14="http://schemas.microsoft.com/office/powerpoint/2010/main" val="352043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4A5B93-3615-44E8-9EF7-A7848C1F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76318"/>
            <a:ext cx="10363200" cy="820600"/>
          </a:xfrm>
        </p:spPr>
        <p:txBody>
          <a:bodyPr/>
          <a:lstStyle/>
          <a:p>
            <a:r>
              <a:rPr lang="en-US" dirty="0"/>
              <a:t>Connecting Blockchains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503477-8EF3-4FA9-95DE-6BD5A4AE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854486"/>
            <a:ext cx="10363200" cy="719034"/>
          </a:xfrm>
        </p:spPr>
        <p:txBody>
          <a:bodyPr/>
          <a:lstStyle/>
          <a:p>
            <a:r>
              <a:rPr lang="en-US" dirty="0"/>
              <a:t>Cross-Chain Atomic Swaps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222D2E-5600-477E-A04A-A56FCC13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3" y="1320643"/>
            <a:ext cx="7467600" cy="3375918"/>
          </a:xfrm>
          <a:prstGeom prst="roundRect">
            <a:avLst>
              <a:gd name="adj" fmla="val 1365"/>
            </a:avLst>
          </a:prstGeom>
        </p:spPr>
      </p:pic>
    </p:spTree>
    <p:extLst>
      <p:ext uri="{BB962C8B-B14F-4D97-AF65-F5344CB8AC3E}">
        <p14:creationId xmlns:p14="http://schemas.microsoft.com/office/powerpoint/2010/main" val="250915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8259909" cy="1110780"/>
          </a:xfrm>
        </p:spPr>
        <p:txBody>
          <a:bodyPr>
            <a:normAutofit/>
          </a:bodyPr>
          <a:lstStyle/>
          <a:p>
            <a:r>
              <a:rPr lang="en-US" dirty="0"/>
              <a:t>Connecting Blockchains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8591" y="1151121"/>
            <a:ext cx="11781420" cy="5554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Cross-chain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atomic swaps</a:t>
            </a:r>
          </a:p>
          <a:p>
            <a:pPr lvl="1"/>
            <a:r>
              <a:rPr lang="en-US" dirty="0"/>
              <a:t>Exchange funds between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two participants</a:t>
            </a:r>
            <a:r>
              <a:rPr lang="en-US" dirty="0"/>
              <a:t>, whose assets reside 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separate blockchains</a:t>
            </a:r>
            <a:r>
              <a:rPr lang="en-US" dirty="0"/>
              <a:t> (e.g. Bitcoin ↔ </a:t>
            </a:r>
            <a:r>
              <a:rPr lang="en-US" noProof="1"/>
              <a:t>Litecoin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Swapping</a:t>
            </a:r>
            <a:r>
              <a:rPr lang="en-US" dirty="0"/>
              <a:t> cryptocurrencies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without a trusted third-party</a:t>
            </a:r>
            <a:endParaRPr lang="en-US" dirty="0"/>
          </a:p>
          <a:p>
            <a:pPr lvl="1"/>
            <a:r>
              <a:rPr lang="en-US" dirty="0"/>
              <a:t>Execute a protocol that guarantees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atomicity</a:t>
            </a:r>
            <a:r>
              <a:rPr lang="en-US" dirty="0"/>
              <a:t> of the transfer</a:t>
            </a:r>
          </a:p>
          <a:p>
            <a:pPr lvl="1"/>
            <a:r>
              <a:rPr lang="en-US" dirty="0"/>
              <a:t>The protocol should only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two outcomes</a:t>
            </a:r>
            <a:r>
              <a:rPr lang="en-US" dirty="0"/>
              <a:t>, either participants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successfully exchange </a:t>
            </a:r>
            <a:r>
              <a:rPr lang="en-US" dirty="0"/>
              <a:t>assets,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nothing happens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Neither</a:t>
            </a:r>
            <a:r>
              <a:rPr lang="en-US" dirty="0"/>
              <a:t> party 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cheat</a:t>
            </a:r>
            <a:r>
              <a:rPr lang="en-US" dirty="0"/>
              <a:t> the other</a:t>
            </a:r>
          </a:p>
        </p:txBody>
      </p:sp>
    </p:spTree>
    <p:extLst>
      <p:ext uri="{BB962C8B-B14F-4D97-AF65-F5344CB8AC3E}">
        <p14:creationId xmlns:p14="http://schemas.microsoft.com/office/powerpoint/2010/main" val="69708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8259909" cy="1110780"/>
          </a:xfrm>
        </p:spPr>
        <p:txBody>
          <a:bodyPr>
            <a:normAutofit/>
          </a:bodyPr>
          <a:lstStyle/>
          <a:p>
            <a:r>
              <a:rPr lang="en-US" dirty="0"/>
              <a:t>Cross-Chain Transactions with HTLC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09446" y="1132833"/>
            <a:ext cx="11956455" cy="557276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Hashed Time-Lock Contract (HTLC) </a:t>
            </a:r>
            <a:r>
              <a:rPr lang="en-US" dirty="0"/>
              <a:t>can work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cross-chain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Payment channels </a:t>
            </a:r>
            <a:r>
              <a:rPr lang="en-US" dirty="0"/>
              <a:t>open on both networks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Time-lock</a:t>
            </a:r>
            <a:r>
              <a:rPr lang="en-US" dirty="0"/>
              <a:t> condition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hash-lock</a:t>
            </a:r>
            <a:r>
              <a:rPr lang="en-US" dirty="0"/>
              <a:t> condition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Cross-chain atomic swaps </a:t>
            </a: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HTLC</a:t>
            </a:r>
            <a:r>
              <a:rPr lang="en-US" dirty="0"/>
              <a:t> are already supported by the Lightning Network</a:t>
            </a:r>
          </a:p>
          <a:p>
            <a:pPr>
              <a:spcBef>
                <a:spcPts val="1200"/>
              </a:spcBef>
            </a:pPr>
            <a:r>
              <a:rPr lang="en-US" dirty="0"/>
              <a:t>Cross-chain trading allows to</a:t>
            </a:r>
            <a:br>
              <a:rPr lang="en-US" dirty="0"/>
            </a:br>
            <a:r>
              <a:rPr lang="en-US" dirty="0"/>
              <a:t>build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decentralized exchanges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crypto-bridge.org</a:t>
            </a:r>
            <a:r>
              <a:rPr lang="en-US" dirty="0"/>
              <a:t>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5C0EF-76B0-4576-B2D6-B229C800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68" y="4114800"/>
            <a:ext cx="3960444" cy="22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Left Brace 72">
            <a:extLst>
              <a:ext uri="{FF2B5EF4-FFF2-40B4-BE49-F238E27FC236}">
                <a16:creationId xmlns:a16="http://schemas.microsoft.com/office/drawing/2014/main" id="{5F49ADD3-99AE-45CD-94EF-88F87B81976E}"/>
              </a:ext>
            </a:extLst>
          </p:cNvPr>
          <p:cNvSpPr/>
          <p:nvPr/>
        </p:nvSpPr>
        <p:spPr>
          <a:xfrm flipH="1">
            <a:off x="11430827" y="2289488"/>
            <a:ext cx="585312" cy="2761919"/>
          </a:xfrm>
          <a:prstGeom prst="leftBrace">
            <a:avLst>
              <a:gd name="adj1" fmla="val 24284"/>
              <a:gd name="adj2" fmla="val 4934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76200"/>
            <a:ext cx="8259909" cy="918000"/>
          </a:xfrm>
        </p:spPr>
        <p:txBody>
          <a:bodyPr>
            <a:normAutofit/>
          </a:bodyPr>
          <a:lstStyle/>
          <a:p>
            <a:r>
              <a:rPr lang="en-US" dirty="0"/>
              <a:t>Cross-Chain Transactions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9075261" y="1005895"/>
            <a:ext cx="2919185" cy="88382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Cross-chain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atomic swap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3B1ED-2053-4C46-96AD-0DD8F5C63E67}"/>
              </a:ext>
            </a:extLst>
          </p:cNvPr>
          <p:cNvSpPr/>
          <p:nvPr/>
        </p:nvSpPr>
        <p:spPr>
          <a:xfrm>
            <a:off x="762082" y="5750359"/>
            <a:ext cx="2949983" cy="806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Alice</a:t>
            </a:r>
            <a:r>
              <a:rPr lang="bg-BG" sz="2800" dirty="0"/>
              <a:t> </a:t>
            </a:r>
            <a:r>
              <a:rPr lang="en-US" sz="2800" dirty="0"/>
              <a:t>Funding TX</a:t>
            </a:r>
            <a:endParaRPr lang="bg-BG" sz="2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2247D9-A824-4F05-BD25-98B369B61877}"/>
              </a:ext>
            </a:extLst>
          </p:cNvPr>
          <p:cNvSpPr/>
          <p:nvPr/>
        </p:nvSpPr>
        <p:spPr>
          <a:xfrm>
            <a:off x="8619548" y="5718325"/>
            <a:ext cx="2846990" cy="806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Bob Funding TX</a:t>
            </a:r>
            <a:endParaRPr lang="bg-BG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844B2-3C0A-4CCF-9C8D-D6117D93ECEE}"/>
              </a:ext>
            </a:extLst>
          </p:cNvPr>
          <p:cNvSpPr txBox="1"/>
          <p:nvPr/>
        </p:nvSpPr>
        <p:spPr>
          <a:xfrm>
            <a:off x="3911741" y="5867400"/>
            <a:ext cx="3525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 Generates random X</a:t>
            </a:r>
            <a:endParaRPr lang="bg-BG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F25D79-9F23-406C-A16D-29261651CD65}"/>
              </a:ext>
            </a:extLst>
          </p:cNvPr>
          <p:cNvCxnSpPr>
            <a:cxnSpLocks/>
            <a:stCxn id="3" idx="0"/>
            <a:endCxn id="68" idx="2"/>
          </p:cNvCxnSpPr>
          <p:nvPr/>
        </p:nvCxnSpPr>
        <p:spPr>
          <a:xfrm flipV="1">
            <a:off x="2237074" y="5183421"/>
            <a:ext cx="15399" cy="5669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9D20D3E-07EB-49EE-84C9-D7CC0F169923}"/>
              </a:ext>
            </a:extLst>
          </p:cNvPr>
          <p:cNvCxnSpPr>
            <a:cxnSpLocks/>
          </p:cNvCxnSpPr>
          <p:nvPr/>
        </p:nvCxnSpPr>
        <p:spPr>
          <a:xfrm flipV="1">
            <a:off x="10043043" y="5192996"/>
            <a:ext cx="0" cy="5624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54A47C2-6056-4F81-9A79-C86F687904FD}"/>
              </a:ext>
            </a:extLst>
          </p:cNvPr>
          <p:cNvSpPr/>
          <p:nvPr/>
        </p:nvSpPr>
        <p:spPr>
          <a:xfrm>
            <a:off x="792879" y="4172627"/>
            <a:ext cx="2919187" cy="1010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3. Alice Commit TX Locked H(x) </a:t>
            </a:r>
            <a:r>
              <a:rPr lang="en-US" sz="2800" dirty="0" err="1"/>
              <a:t>SigA</a:t>
            </a:r>
            <a:endParaRPr lang="bg-BG" sz="28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CE1DAC8-2B12-4D04-B7DB-95523928CDCE}"/>
              </a:ext>
            </a:extLst>
          </p:cNvPr>
          <p:cNvSpPr/>
          <p:nvPr/>
        </p:nvSpPr>
        <p:spPr>
          <a:xfrm>
            <a:off x="8619547" y="4182202"/>
            <a:ext cx="2857594" cy="1010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5. Bob Commit TX Locked H(x) </a:t>
            </a:r>
            <a:r>
              <a:rPr lang="en-US" sz="2800" dirty="0" err="1"/>
              <a:t>SigB</a:t>
            </a:r>
            <a:endParaRPr lang="bg-BG" sz="28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302255-1B4A-465B-BF1C-9823FB37E165}"/>
              </a:ext>
            </a:extLst>
          </p:cNvPr>
          <p:cNvCxnSpPr>
            <a:cxnSpLocks/>
            <a:stCxn id="68" idx="3"/>
            <a:endCxn id="38" idx="1"/>
          </p:cNvCxnSpPr>
          <p:nvPr/>
        </p:nvCxnSpPr>
        <p:spPr>
          <a:xfrm flipV="1">
            <a:off x="3712066" y="4676165"/>
            <a:ext cx="895309" cy="18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E57BD1-E473-4089-A538-99C726BD5F93}"/>
              </a:ext>
            </a:extLst>
          </p:cNvPr>
          <p:cNvCxnSpPr>
            <a:stCxn id="69" idx="1"/>
          </p:cNvCxnSpPr>
          <p:nvPr/>
        </p:nvCxnSpPr>
        <p:spPr>
          <a:xfrm flipH="1">
            <a:off x="7313612" y="4687599"/>
            <a:ext cx="13059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6CCC4A5-948D-4E90-8F6A-44D388ADC7DE}"/>
              </a:ext>
            </a:extLst>
          </p:cNvPr>
          <p:cNvSpPr txBox="1"/>
          <p:nvPr/>
        </p:nvSpPr>
        <p:spPr>
          <a:xfrm>
            <a:off x="4607375" y="4414555"/>
            <a:ext cx="277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Present x to claim</a:t>
            </a:r>
            <a:endParaRPr lang="bg-BG" sz="2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5044AB3-0BE9-401C-A2C8-7DCF68C1C1DB}"/>
              </a:ext>
            </a:extLst>
          </p:cNvPr>
          <p:cNvSpPr/>
          <p:nvPr/>
        </p:nvSpPr>
        <p:spPr>
          <a:xfrm>
            <a:off x="777479" y="1051328"/>
            <a:ext cx="2919188" cy="1030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2. Alice</a:t>
            </a:r>
            <a:r>
              <a:rPr lang="bg-BG" sz="2800" dirty="0"/>
              <a:t> </a:t>
            </a:r>
            <a:r>
              <a:rPr lang="en-US" sz="2800" dirty="0"/>
              <a:t>Refund TX </a:t>
            </a:r>
            <a:r>
              <a:rPr lang="en-US" sz="2800" dirty="0" err="1"/>
              <a:t>SigAB</a:t>
            </a:r>
            <a:endParaRPr lang="bg-BG" sz="28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AA76FE5-FB17-4150-8247-E5B499DD6414}"/>
              </a:ext>
            </a:extLst>
          </p:cNvPr>
          <p:cNvSpPr/>
          <p:nvPr/>
        </p:nvSpPr>
        <p:spPr>
          <a:xfrm>
            <a:off x="2008474" y="3249489"/>
            <a:ext cx="457200" cy="457200"/>
          </a:xfrm>
          <a:prstGeom prst="ellipse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43CC0E29-01D0-45B0-AA82-6B7791B64BEA}"/>
              </a:ext>
            </a:extLst>
          </p:cNvPr>
          <p:cNvSpPr/>
          <p:nvPr/>
        </p:nvSpPr>
        <p:spPr>
          <a:xfrm>
            <a:off x="188814" y="1447800"/>
            <a:ext cx="573267" cy="3471593"/>
          </a:xfrm>
          <a:prstGeom prst="leftBrace">
            <a:avLst>
              <a:gd name="adj1" fmla="val 24284"/>
              <a:gd name="adj2" fmla="val 4934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5400080-BC17-4574-B5C8-B19E6A7EECE4}"/>
              </a:ext>
            </a:extLst>
          </p:cNvPr>
          <p:cNvSpPr txBox="1"/>
          <p:nvPr/>
        </p:nvSpPr>
        <p:spPr>
          <a:xfrm rot="16200000">
            <a:off x="-571640" y="3047994"/>
            <a:ext cx="1459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48 hours</a:t>
            </a:r>
            <a:endParaRPr lang="bg-BG" sz="28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A9F16D-A45B-4EF5-870D-A84B9A4DFD64}"/>
              </a:ext>
            </a:extLst>
          </p:cNvPr>
          <p:cNvSpPr/>
          <p:nvPr/>
        </p:nvSpPr>
        <p:spPr>
          <a:xfrm>
            <a:off x="8583449" y="2064586"/>
            <a:ext cx="2919188" cy="1030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4. Bob</a:t>
            </a:r>
            <a:r>
              <a:rPr lang="bg-BG" sz="2800" dirty="0"/>
              <a:t> </a:t>
            </a:r>
            <a:r>
              <a:rPr lang="en-US" sz="2800" dirty="0"/>
              <a:t>Refund TX </a:t>
            </a:r>
            <a:r>
              <a:rPr lang="en-US" sz="2800" dirty="0" err="1"/>
              <a:t>SigAB</a:t>
            </a:r>
            <a:endParaRPr lang="bg-BG" sz="2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B34371-7A73-43FA-80B7-FBB24B05FA82}"/>
              </a:ext>
            </a:extLst>
          </p:cNvPr>
          <p:cNvSpPr txBox="1"/>
          <p:nvPr/>
        </p:nvSpPr>
        <p:spPr>
          <a:xfrm rot="5400000">
            <a:off x="11242089" y="3595921"/>
            <a:ext cx="1459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24 hours</a:t>
            </a:r>
            <a:endParaRPr lang="bg-BG" sz="28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A3E549-193D-4F34-86D8-1188985C1FAD}"/>
              </a:ext>
            </a:extLst>
          </p:cNvPr>
          <p:cNvCxnSpPr>
            <a:stCxn id="68" idx="0"/>
          </p:cNvCxnSpPr>
          <p:nvPr/>
        </p:nvCxnSpPr>
        <p:spPr>
          <a:xfrm flipH="1" flipV="1">
            <a:off x="2252472" y="3857531"/>
            <a:ext cx="1" cy="3150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B1DADB9-1D25-488C-99C9-DC2EE2BAE775}"/>
              </a:ext>
            </a:extLst>
          </p:cNvPr>
          <p:cNvCxnSpPr>
            <a:cxnSpLocks/>
            <a:stCxn id="43" idx="0"/>
            <a:endCxn id="70" idx="2"/>
          </p:cNvCxnSpPr>
          <p:nvPr/>
        </p:nvCxnSpPr>
        <p:spPr>
          <a:xfrm flipH="1" flipV="1">
            <a:off x="2237073" y="2082053"/>
            <a:ext cx="1" cy="1167436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2E889F7-8FE3-45B7-9947-8A5203CE80DE}"/>
              </a:ext>
            </a:extLst>
          </p:cNvPr>
          <p:cNvSpPr/>
          <p:nvPr/>
        </p:nvSpPr>
        <p:spPr>
          <a:xfrm>
            <a:off x="3875805" y="1252125"/>
            <a:ext cx="2919188" cy="1030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7. Bob</a:t>
            </a:r>
            <a:r>
              <a:rPr lang="bg-BG" sz="2800" dirty="0"/>
              <a:t> </a:t>
            </a:r>
            <a:r>
              <a:rPr lang="en-US" sz="2800" dirty="0"/>
              <a:t>Claim TX Reveal x </a:t>
            </a:r>
            <a:r>
              <a:rPr lang="en-US" sz="2800" dirty="0" err="1"/>
              <a:t>SigAB</a:t>
            </a:r>
            <a:endParaRPr lang="bg-BG" sz="28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17213F5-ADDE-4AC9-9E22-CDBCE956CA7D}"/>
              </a:ext>
            </a:extLst>
          </p:cNvPr>
          <p:cNvSpPr/>
          <p:nvPr/>
        </p:nvSpPr>
        <p:spPr>
          <a:xfrm>
            <a:off x="5485123" y="2532616"/>
            <a:ext cx="2919188" cy="1030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6. Alice</a:t>
            </a:r>
            <a:r>
              <a:rPr lang="bg-BG" sz="2800" dirty="0"/>
              <a:t> </a:t>
            </a:r>
            <a:r>
              <a:rPr lang="en-US" sz="2800" dirty="0"/>
              <a:t>Claim TX Reveal x </a:t>
            </a:r>
            <a:r>
              <a:rPr lang="en-US" sz="2800" dirty="0" err="1"/>
              <a:t>SigAB</a:t>
            </a:r>
            <a:endParaRPr lang="bg-BG" sz="280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65C6C66-9BD2-4CA7-91C1-84EC11E0B600}"/>
              </a:ext>
            </a:extLst>
          </p:cNvPr>
          <p:cNvSpPr/>
          <p:nvPr/>
        </p:nvSpPr>
        <p:spPr>
          <a:xfrm>
            <a:off x="9814443" y="3462338"/>
            <a:ext cx="457200" cy="457200"/>
          </a:xfrm>
          <a:prstGeom prst="ellipse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FC83A79-F1AE-485C-89D6-3119710D9504}"/>
              </a:ext>
            </a:extLst>
          </p:cNvPr>
          <p:cNvCxnSpPr/>
          <p:nvPr/>
        </p:nvCxnSpPr>
        <p:spPr>
          <a:xfrm flipH="1" flipV="1">
            <a:off x="10046406" y="3940572"/>
            <a:ext cx="1" cy="3150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91684D0-0893-4A0A-89C2-7E1A55DBC10F}"/>
              </a:ext>
            </a:extLst>
          </p:cNvPr>
          <p:cNvCxnSpPr>
            <a:cxnSpLocks/>
            <a:stCxn id="83" idx="0"/>
            <a:endCxn id="72" idx="2"/>
          </p:cNvCxnSpPr>
          <p:nvPr/>
        </p:nvCxnSpPr>
        <p:spPr>
          <a:xfrm flipV="1">
            <a:off x="10043043" y="3095311"/>
            <a:ext cx="0" cy="36702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BD9B22FA-6FC8-45B8-AFF1-7718967B7D81}"/>
              </a:ext>
            </a:extLst>
          </p:cNvPr>
          <p:cNvCxnSpPr>
            <a:cxnSpLocks/>
            <a:stCxn id="43" idx="6"/>
            <a:endCxn id="81" idx="2"/>
          </p:cNvCxnSpPr>
          <p:nvPr/>
        </p:nvCxnSpPr>
        <p:spPr>
          <a:xfrm flipV="1">
            <a:off x="2465674" y="2282850"/>
            <a:ext cx="2869725" cy="1195239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0A9217B-282F-424F-9E62-1B9C8FA54541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6794993" y="1767487"/>
            <a:ext cx="613807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1D64570-5F17-4A57-B387-A0F31A436B2E}"/>
              </a:ext>
            </a:extLst>
          </p:cNvPr>
          <p:cNvCxnSpPr>
            <a:cxnSpLocks/>
          </p:cNvCxnSpPr>
          <p:nvPr/>
        </p:nvCxnSpPr>
        <p:spPr>
          <a:xfrm flipV="1">
            <a:off x="7439904" y="1051328"/>
            <a:ext cx="0" cy="22845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1D323657-FB08-498F-BAE5-DD1064048F2A}"/>
              </a:ext>
            </a:extLst>
          </p:cNvPr>
          <p:cNvSpPr txBox="1"/>
          <p:nvPr/>
        </p:nvSpPr>
        <p:spPr>
          <a:xfrm>
            <a:off x="6036634" y="586434"/>
            <a:ext cx="3094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Reveal same x value</a:t>
            </a:r>
            <a:endParaRPr lang="bg-BG" sz="2800" dirty="0"/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8982DFD5-0B0C-45FC-A3A4-F025FFB99BFE}"/>
              </a:ext>
            </a:extLst>
          </p:cNvPr>
          <p:cNvCxnSpPr>
            <a:cxnSpLocks/>
            <a:stCxn id="83" idx="2"/>
            <a:endCxn id="82" idx="2"/>
          </p:cNvCxnSpPr>
          <p:nvPr/>
        </p:nvCxnSpPr>
        <p:spPr>
          <a:xfrm rot="10800000">
            <a:off x="6944717" y="3563342"/>
            <a:ext cx="2869726" cy="127597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11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DFF845-B149-4561-9B5F-78B90AEF1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30" y="1066800"/>
            <a:ext cx="6790164" cy="37785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Sidechains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2" y="5795608"/>
            <a:ext cx="10363200" cy="719034"/>
          </a:xfrm>
        </p:spPr>
        <p:txBody>
          <a:bodyPr/>
          <a:lstStyle/>
          <a:p>
            <a:r>
              <a:rPr lang="en-US" dirty="0"/>
              <a:t>Parallel Blockchain Networks</a:t>
            </a:r>
          </a:p>
        </p:txBody>
      </p:sp>
    </p:spTree>
    <p:extLst>
      <p:ext uri="{BB962C8B-B14F-4D97-AF65-F5344CB8AC3E}">
        <p14:creationId xmlns:p14="http://schemas.microsoft.com/office/powerpoint/2010/main" val="3659837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"Sidechain"?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5300" y="1151122"/>
            <a:ext cx="11779934" cy="557035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Sidechains </a:t>
            </a:r>
            <a:r>
              <a:rPr lang="en-US"/>
              <a:t>are separate </a:t>
            </a:r>
            <a:r>
              <a:rPr lang="en-US" dirty="0"/>
              <a:t>blockchains bound to Bitcoin’s chain</a:t>
            </a:r>
          </a:p>
          <a:p>
            <a:pPr lvl="1"/>
            <a:r>
              <a:rPr lang="en-US" dirty="0"/>
              <a:t>Allow to receive and spend bitcoins using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two-way peg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2WP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2WP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lock</a:t>
            </a:r>
            <a:r>
              <a:rPr lang="en-US" dirty="0"/>
              <a:t> coins on a network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unlock</a:t>
            </a:r>
            <a:r>
              <a:rPr lang="en-US" dirty="0"/>
              <a:t> the same on the other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Sidechaining</a:t>
            </a:r>
            <a:r>
              <a:rPr lang="en-US" dirty="0"/>
              <a:t> allows coins from one blockchain to be securely used within a completely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separate</a:t>
            </a:r>
            <a:r>
              <a:rPr lang="en-US" dirty="0"/>
              <a:t> blockchain</a:t>
            </a:r>
          </a:p>
          <a:p>
            <a:pPr lvl="1"/>
            <a:r>
              <a:rPr lang="en-US" dirty="0"/>
              <a:t>But still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moved back </a:t>
            </a:r>
            <a:r>
              <a:rPr lang="en-US" dirty="0"/>
              <a:t>to the original chain if necessary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original chain </a:t>
            </a:r>
            <a:r>
              <a:rPr lang="en-US" dirty="0"/>
              <a:t>is normally referred to as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 chain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Any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additional blockchains </a:t>
            </a:r>
            <a:r>
              <a:rPr lang="en-US" dirty="0"/>
              <a:t>are referred to as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sidechains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6561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Sidechains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5300" y="1295401"/>
            <a:ext cx="11779934" cy="542607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Federated</a:t>
            </a:r>
            <a:r>
              <a:rPr lang="en-US" dirty="0"/>
              <a:t> sidechains</a:t>
            </a:r>
          </a:p>
          <a:p>
            <a:pPr lvl="1"/>
            <a:r>
              <a:rPr lang="en-US" dirty="0"/>
              <a:t>Don’t require any changes to the Bitcoin consensus rules</a:t>
            </a:r>
            <a:endParaRPr lang="bg-BG" dirty="0"/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Elements Project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elementsproject.org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Merge-mined </a:t>
            </a:r>
            <a:r>
              <a:rPr lang="en-US" dirty="0"/>
              <a:t>sidechains</a:t>
            </a:r>
          </a:p>
          <a:p>
            <a:pPr lvl="1"/>
            <a:r>
              <a:rPr lang="en-US" dirty="0"/>
              <a:t>Use additional mining process + incentive system to implement additional functionality, e.g. smart contracts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RSK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www.rsk.co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693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Sidechain Internals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5300" y="1066800"/>
            <a:ext cx="11351111" cy="5654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Symmetric 2WP</a:t>
            </a:r>
            <a:endParaRPr lang="en-US" sz="3000" dirty="0"/>
          </a:p>
          <a:p>
            <a:pPr lvl="1"/>
            <a:r>
              <a:rPr lang="en-US" sz="2800" dirty="0"/>
              <a:t>Consensus protocol to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lock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unlock</a:t>
            </a:r>
            <a:r>
              <a:rPr lang="en-US" sz="2800" dirty="0"/>
              <a:t> coins for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cross-transfer</a:t>
            </a:r>
            <a:endParaRPr lang="en-US" sz="2800" dirty="0"/>
          </a:p>
          <a:p>
            <a:r>
              <a:rPr lang="en-US" sz="3000" dirty="0"/>
              <a:t>Suppose 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secondary chain </a:t>
            </a:r>
            <a:r>
              <a:rPr lang="en-US" sz="3000" dirty="0"/>
              <a:t>has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settlement finality</a:t>
            </a:r>
            <a:r>
              <a:rPr lang="en-US" sz="3000" dirty="0"/>
              <a:t>”</a:t>
            </a:r>
          </a:p>
          <a:p>
            <a:pPr lvl="1"/>
            <a:r>
              <a:rPr lang="en-US" sz="2800" dirty="0"/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consensus</a:t>
            </a:r>
            <a:r>
              <a:rPr lang="en-US" sz="2800" dirty="0"/>
              <a:t> is reached when a fixed number of parties (the consensus group)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sign the block </a:t>
            </a:r>
            <a:r>
              <a:rPr lang="en-US" sz="2800" dirty="0"/>
              <a:t>containing the cross­-chain transfer transaction</a:t>
            </a:r>
          </a:p>
          <a:p>
            <a:r>
              <a:rPr lang="en-US" sz="3000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mainchain</a:t>
            </a:r>
            <a:r>
              <a:rPr lang="en-US" sz="3000" dirty="0"/>
              <a:t> takes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signed block </a:t>
            </a:r>
            <a:r>
              <a:rPr lang="en-US" sz="3000" dirty="0"/>
              <a:t>as the payload of a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main chain transaction</a:t>
            </a:r>
          </a:p>
          <a:p>
            <a:pPr lvl="1"/>
            <a:r>
              <a:rPr lang="en-US" sz="2800" dirty="0"/>
              <a:t>Together with an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SPV proof</a:t>
            </a:r>
            <a:r>
              <a:rPr lang="en-US" sz="2800" dirty="0"/>
              <a:t> (Simplified Payment Verification)</a:t>
            </a:r>
          </a:p>
          <a:p>
            <a:pPr lvl="1"/>
            <a:r>
              <a:rPr lang="en-US" sz="2800" dirty="0"/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secondary chain </a:t>
            </a:r>
            <a:r>
              <a:rPr lang="en-US" sz="2800" dirty="0"/>
              <a:t>consensus group unlocks the coins in the main chain</a:t>
            </a:r>
          </a:p>
        </p:txBody>
      </p:sp>
    </p:spTree>
    <p:extLst>
      <p:ext uri="{BB962C8B-B14F-4D97-AF65-F5344CB8AC3E}">
        <p14:creationId xmlns:p14="http://schemas.microsoft.com/office/powerpoint/2010/main" val="195420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Sidechain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DEC500-3994-4DD6-A333-C152D439FF0C}"/>
              </a:ext>
            </a:extLst>
          </p:cNvPr>
          <p:cNvSpPr/>
          <p:nvPr/>
        </p:nvSpPr>
        <p:spPr>
          <a:xfrm>
            <a:off x="438207" y="1066800"/>
            <a:ext cx="4582111" cy="4411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F4C91-2DD8-4465-A9AE-84133745C045}"/>
              </a:ext>
            </a:extLst>
          </p:cNvPr>
          <p:cNvSpPr txBox="1"/>
          <p:nvPr/>
        </p:nvSpPr>
        <p:spPr>
          <a:xfrm flipH="1">
            <a:off x="1118878" y="1067934"/>
            <a:ext cx="2392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Bitcoin</a:t>
            </a:r>
            <a:endParaRPr lang="bg-BG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557F58-245E-462A-B84A-7DD30229F843}"/>
              </a:ext>
            </a:extLst>
          </p:cNvPr>
          <p:cNvSpPr/>
          <p:nvPr/>
        </p:nvSpPr>
        <p:spPr>
          <a:xfrm>
            <a:off x="1838905" y="1591154"/>
            <a:ext cx="590614" cy="269865"/>
          </a:xfrm>
          <a:prstGeom prst="rect">
            <a:avLst/>
          </a:prstGeom>
          <a:solidFill>
            <a:srgbClr val="E85C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6DB5C-CE28-4032-B2E3-087C5D6102FC}"/>
              </a:ext>
            </a:extLst>
          </p:cNvPr>
          <p:cNvSpPr/>
          <p:nvPr/>
        </p:nvSpPr>
        <p:spPr>
          <a:xfrm>
            <a:off x="1838905" y="1979441"/>
            <a:ext cx="590614" cy="2698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6EF892-0753-4B86-8C30-DF4C4956ADB1}"/>
              </a:ext>
            </a:extLst>
          </p:cNvPr>
          <p:cNvSpPr/>
          <p:nvPr/>
        </p:nvSpPr>
        <p:spPr>
          <a:xfrm>
            <a:off x="1838905" y="2368981"/>
            <a:ext cx="590614" cy="2698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2B55D4-4ACC-4BA9-B381-8A317FC5F822}"/>
              </a:ext>
            </a:extLst>
          </p:cNvPr>
          <p:cNvSpPr/>
          <p:nvPr/>
        </p:nvSpPr>
        <p:spPr>
          <a:xfrm>
            <a:off x="1838905" y="2757268"/>
            <a:ext cx="590614" cy="2698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6A925-57EB-4037-8DCF-0992563A49FC}"/>
              </a:ext>
            </a:extLst>
          </p:cNvPr>
          <p:cNvSpPr/>
          <p:nvPr/>
        </p:nvSpPr>
        <p:spPr>
          <a:xfrm>
            <a:off x="1838905" y="3150831"/>
            <a:ext cx="590614" cy="2698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3CD87-4691-4CF1-984D-96D96D2B30A3}"/>
              </a:ext>
            </a:extLst>
          </p:cNvPr>
          <p:cNvSpPr/>
          <p:nvPr/>
        </p:nvSpPr>
        <p:spPr>
          <a:xfrm>
            <a:off x="1838905" y="3539118"/>
            <a:ext cx="590614" cy="2698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0D925-FDF5-43C5-A5EF-7B6C792AD16B}"/>
              </a:ext>
            </a:extLst>
          </p:cNvPr>
          <p:cNvSpPr/>
          <p:nvPr/>
        </p:nvSpPr>
        <p:spPr>
          <a:xfrm>
            <a:off x="1838905" y="3928147"/>
            <a:ext cx="590614" cy="2698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BA0E97-82E0-4335-A33D-4A5EBD9049A8}"/>
              </a:ext>
            </a:extLst>
          </p:cNvPr>
          <p:cNvSpPr/>
          <p:nvPr/>
        </p:nvSpPr>
        <p:spPr>
          <a:xfrm>
            <a:off x="1838905" y="4321710"/>
            <a:ext cx="590614" cy="269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9E1355-A913-4BD9-B7B8-BAFFD6F69749}"/>
              </a:ext>
            </a:extLst>
          </p:cNvPr>
          <p:cNvSpPr/>
          <p:nvPr/>
        </p:nvSpPr>
        <p:spPr>
          <a:xfrm>
            <a:off x="1838905" y="4709997"/>
            <a:ext cx="590614" cy="2698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48E5646-2236-4B87-AD0F-E5EFE56CF865}"/>
              </a:ext>
            </a:extLst>
          </p:cNvPr>
          <p:cNvGrpSpPr/>
          <p:nvPr/>
        </p:nvGrpSpPr>
        <p:grpSpPr>
          <a:xfrm>
            <a:off x="6107137" y="1066800"/>
            <a:ext cx="5674716" cy="4411478"/>
            <a:chOff x="5502174" y="2419405"/>
            <a:chExt cx="5674716" cy="44114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269A27-191E-4ECD-BB12-2A3E1CFF17E7}"/>
                </a:ext>
              </a:extLst>
            </p:cNvPr>
            <p:cNvSpPr/>
            <p:nvPr/>
          </p:nvSpPr>
          <p:spPr>
            <a:xfrm>
              <a:off x="5502174" y="2419405"/>
              <a:ext cx="5674716" cy="4411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A2C148-121B-4BB6-AD85-1BA5A84342BD}"/>
                </a:ext>
              </a:extLst>
            </p:cNvPr>
            <p:cNvSpPr txBox="1"/>
            <p:nvPr/>
          </p:nvSpPr>
          <p:spPr>
            <a:xfrm flipH="1">
              <a:off x="5725336" y="2420539"/>
              <a:ext cx="52283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Secondary blockchain</a:t>
              </a:r>
              <a:endParaRPr lang="bg-BG" sz="28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8CE6BD-8682-40E7-A56C-06878B1F0C87}"/>
                </a:ext>
              </a:extLst>
            </p:cNvPr>
            <p:cNvSpPr/>
            <p:nvPr/>
          </p:nvSpPr>
          <p:spPr>
            <a:xfrm>
              <a:off x="8098013" y="2948935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452B57-2B05-4974-A922-39B58610C491}"/>
                </a:ext>
              </a:extLst>
            </p:cNvPr>
            <p:cNvSpPr/>
            <p:nvPr/>
          </p:nvSpPr>
          <p:spPr>
            <a:xfrm>
              <a:off x="8098013" y="3337222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97AC0D-3A59-4CAB-BDEC-D3E123E97531}"/>
                </a:ext>
              </a:extLst>
            </p:cNvPr>
            <p:cNvSpPr/>
            <p:nvPr/>
          </p:nvSpPr>
          <p:spPr>
            <a:xfrm>
              <a:off x="8098013" y="3738930"/>
              <a:ext cx="778475" cy="269865"/>
            </a:xfrm>
            <a:prstGeom prst="rect">
              <a:avLst/>
            </a:prstGeom>
            <a:solidFill>
              <a:srgbClr val="E85C0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526C65-CC52-4130-ACC9-510D615A5F87}"/>
                </a:ext>
              </a:extLst>
            </p:cNvPr>
            <p:cNvSpPr/>
            <p:nvPr/>
          </p:nvSpPr>
          <p:spPr>
            <a:xfrm>
              <a:off x="8098013" y="4127217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0F91EC-DB9C-4CEE-84CA-5E91E685F7BD}"/>
                </a:ext>
              </a:extLst>
            </p:cNvPr>
            <p:cNvSpPr/>
            <p:nvPr/>
          </p:nvSpPr>
          <p:spPr>
            <a:xfrm>
              <a:off x="8098013" y="4516757"/>
              <a:ext cx="778475" cy="269865"/>
            </a:xfrm>
            <a:prstGeom prst="rect">
              <a:avLst/>
            </a:prstGeom>
            <a:solidFill>
              <a:srgbClr val="E85C0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D698B4-8479-429D-AD60-0D4814052864}"/>
                </a:ext>
              </a:extLst>
            </p:cNvPr>
            <p:cNvSpPr/>
            <p:nvPr/>
          </p:nvSpPr>
          <p:spPr>
            <a:xfrm>
              <a:off x="8098013" y="4905044"/>
              <a:ext cx="778475" cy="26986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E9EF62-7C77-42B1-ABDC-EDD832D079B6}"/>
                </a:ext>
              </a:extLst>
            </p:cNvPr>
            <p:cNvSpPr/>
            <p:nvPr/>
          </p:nvSpPr>
          <p:spPr>
            <a:xfrm>
              <a:off x="8098013" y="5298607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AFE509E-FEC4-445C-A682-392147ED9D2C}"/>
                </a:ext>
              </a:extLst>
            </p:cNvPr>
            <p:cNvSpPr/>
            <p:nvPr/>
          </p:nvSpPr>
          <p:spPr>
            <a:xfrm>
              <a:off x="8098013" y="5686894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CF6A51-DE36-4911-B9C6-D8D0ED93365A}"/>
                </a:ext>
              </a:extLst>
            </p:cNvPr>
            <p:cNvSpPr/>
            <p:nvPr/>
          </p:nvSpPr>
          <p:spPr>
            <a:xfrm>
              <a:off x="8091545" y="6083721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08E751-5AC0-4963-96B9-759BF6CB7E6C}"/>
                </a:ext>
              </a:extLst>
            </p:cNvPr>
            <p:cNvSpPr/>
            <p:nvPr/>
          </p:nvSpPr>
          <p:spPr>
            <a:xfrm>
              <a:off x="8091545" y="6472008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E7F6A1B-337B-4362-99F7-F8AE1301426F}"/>
              </a:ext>
            </a:extLst>
          </p:cNvPr>
          <p:cNvSpPr/>
          <p:nvPr/>
        </p:nvSpPr>
        <p:spPr>
          <a:xfrm>
            <a:off x="1838905" y="5094137"/>
            <a:ext cx="590614" cy="269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F921C491-661B-470A-AA05-1028ECC03C85}"/>
              </a:ext>
            </a:extLst>
          </p:cNvPr>
          <p:cNvSpPr/>
          <p:nvPr/>
        </p:nvSpPr>
        <p:spPr>
          <a:xfrm>
            <a:off x="2497729" y="2002085"/>
            <a:ext cx="171514" cy="667649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24F93-46FE-4BA6-BB6C-293BC0EAFEC7}"/>
              </a:ext>
            </a:extLst>
          </p:cNvPr>
          <p:cNvSpPr txBox="1"/>
          <p:nvPr/>
        </p:nvSpPr>
        <p:spPr>
          <a:xfrm>
            <a:off x="2669242" y="1819151"/>
            <a:ext cx="172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Confirmation period</a:t>
            </a:r>
            <a:endParaRPr lang="bg-BG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2F4CA0-47D0-438C-A885-50BBEC0EFDCA}"/>
              </a:ext>
            </a:extLst>
          </p:cNvPr>
          <p:cNvSpPr txBox="1"/>
          <p:nvPr/>
        </p:nvSpPr>
        <p:spPr>
          <a:xfrm>
            <a:off x="419137" y="1365339"/>
            <a:ext cx="1180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lock BTC </a:t>
            </a:r>
            <a:r>
              <a:rPr lang="en-US" sz="2000" dirty="0" err="1"/>
              <a:t>tx</a:t>
            </a:r>
            <a:r>
              <a:rPr lang="en-US" sz="2000" dirty="0"/>
              <a:t> mined</a:t>
            </a:r>
            <a:endParaRPr lang="bg-BG" sz="2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79FD17-EAFD-4A6D-8C33-0315FDEF84E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438919" y="1726087"/>
            <a:ext cx="3999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8D67081-D2A7-4957-A103-75156BC91CFF}"/>
              </a:ext>
            </a:extLst>
          </p:cNvPr>
          <p:cNvSpPr/>
          <p:nvPr/>
        </p:nvSpPr>
        <p:spPr>
          <a:xfrm>
            <a:off x="6181694" y="1696413"/>
            <a:ext cx="2039025" cy="95336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B9EA99-34AB-4452-B097-EC40298AFCC0}"/>
              </a:ext>
            </a:extLst>
          </p:cNvPr>
          <p:cNvSpPr txBox="1"/>
          <p:nvPr/>
        </p:nvSpPr>
        <p:spPr>
          <a:xfrm>
            <a:off x="6181694" y="1814365"/>
            <a:ext cx="2195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Verification of SPV proofs (sidechain)</a:t>
            </a:r>
            <a:endParaRPr lang="bg-BG" sz="2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E275C-5EDB-48E9-B483-E326177B1346}"/>
              </a:ext>
            </a:extLst>
          </p:cNvPr>
          <p:cNvCxnSpPr>
            <a:cxnSpLocks/>
            <a:stCxn id="13" idx="3"/>
            <a:endCxn id="38" idx="1"/>
          </p:cNvCxnSpPr>
          <p:nvPr/>
        </p:nvCxnSpPr>
        <p:spPr>
          <a:xfrm flipV="1">
            <a:off x="2429519" y="2168308"/>
            <a:ext cx="3752175" cy="7238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954A6A-0F38-40FE-A09C-36759A246D81}"/>
              </a:ext>
            </a:extLst>
          </p:cNvPr>
          <p:cNvCxnSpPr>
            <a:endCxn id="18" idx="1"/>
          </p:cNvCxnSpPr>
          <p:nvPr/>
        </p:nvCxnSpPr>
        <p:spPr>
          <a:xfrm flipV="1">
            <a:off x="8220719" y="2521258"/>
            <a:ext cx="482257" cy="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53C6B89F-1EC1-4CD1-B5E8-AA99167E47B7}"/>
              </a:ext>
            </a:extLst>
          </p:cNvPr>
          <p:cNvSpPr/>
          <p:nvPr/>
        </p:nvSpPr>
        <p:spPr>
          <a:xfrm flipH="1">
            <a:off x="8377544" y="2796236"/>
            <a:ext cx="270313" cy="637781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EADC18-48E1-49CB-88EE-6392151998C6}"/>
              </a:ext>
            </a:extLst>
          </p:cNvPr>
          <p:cNvSpPr txBox="1"/>
          <p:nvPr/>
        </p:nvSpPr>
        <p:spPr>
          <a:xfrm>
            <a:off x="6825425" y="2901102"/>
            <a:ext cx="172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reorg period</a:t>
            </a:r>
            <a:endParaRPr lang="bg-BG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0B6C2D-92F5-4F4E-B2BE-05DE414CA62E}"/>
              </a:ext>
            </a:extLst>
          </p:cNvPr>
          <p:cNvSpPr txBox="1"/>
          <p:nvPr/>
        </p:nvSpPr>
        <p:spPr>
          <a:xfrm>
            <a:off x="10019679" y="2669734"/>
            <a:ext cx="1789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unlock </a:t>
            </a:r>
            <a:r>
              <a:rPr lang="en-US" sz="2000" dirty="0" err="1"/>
              <a:t>secoins</a:t>
            </a:r>
            <a:r>
              <a:rPr lang="en-US" sz="2000" dirty="0"/>
              <a:t> </a:t>
            </a:r>
            <a:r>
              <a:rPr lang="en-US" sz="2000" dirty="0" err="1"/>
              <a:t>tx</a:t>
            </a:r>
            <a:r>
              <a:rPr lang="en-US" sz="2000" dirty="0"/>
              <a:t> mined</a:t>
            </a:r>
            <a:endParaRPr lang="bg-BG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1504E9-E098-47EB-BC4A-BD53301B7CAB}"/>
              </a:ext>
            </a:extLst>
          </p:cNvPr>
          <p:cNvSpPr txBox="1"/>
          <p:nvPr/>
        </p:nvSpPr>
        <p:spPr>
          <a:xfrm>
            <a:off x="10082295" y="3613824"/>
            <a:ext cx="165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lock </a:t>
            </a:r>
            <a:r>
              <a:rPr lang="en-US" sz="2000" dirty="0" err="1"/>
              <a:t>secoins</a:t>
            </a:r>
            <a:r>
              <a:rPr lang="en-US" sz="2000" dirty="0"/>
              <a:t> </a:t>
            </a:r>
            <a:r>
              <a:rPr lang="en-US" sz="2000" dirty="0" err="1"/>
              <a:t>tx</a:t>
            </a:r>
            <a:r>
              <a:rPr lang="en-US" sz="2000" dirty="0"/>
              <a:t> mined</a:t>
            </a:r>
            <a:endParaRPr lang="bg-BG" sz="20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4B954D-5046-4A7D-B303-41F3900F51B9}"/>
              </a:ext>
            </a:extLst>
          </p:cNvPr>
          <p:cNvCxnSpPr>
            <a:cxnSpLocks/>
            <a:stCxn id="52" idx="1"/>
            <a:endCxn id="20" idx="3"/>
          </p:cNvCxnSpPr>
          <p:nvPr/>
        </p:nvCxnSpPr>
        <p:spPr>
          <a:xfrm flipH="1">
            <a:off x="9481451" y="3023677"/>
            <a:ext cx="538228" cy="2754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67026C-C6DB-4E82-9CC9-949CAB760DF4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9494373" y="3653028"/>
            <a:ext cx="587922" cy="314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CBC7A3D-8DBD-4E5B-BC66-4B23038EB3A8}"/>
              </a:ext>
            </a:extLst>
          </p:cNvPr>
          <p:cNvSpPr txBox="1"/>
          <p:nvPr/>
        </p:nvSpPr>
        <p:spPr>
          <a:xfrm>
            <a:off x="6551009" y="3980346"/>
            <a:ext cx="172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Confirmation period</a:t>
            </a:r>
            <a:endParaRPr lang="bg-BG" sz="2000" dirty="0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E209423E-9E93-4B03-B28C-34921B426A6C}"/>
              </a:ext>
            </a:extLst>
          </p:cNvPr>
          <p:cNvSpPr/>
          <p:nvPr/>
        </p:nvSpPr>
        <p:spPr>
          <a:xfrm flipH="1">
            <a:off x="8377544" y="3966373"/>
            <a:ext cx="270313" cy="637781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5341C5B-E9C5-4E00-8655-8CBA30B573DD}"/>
              </a:ext>
            </a:extLst>
          </p:cNvPr>
          <p:cNvGrpSpPr/>
          <p:nvPr/>
        </p:nvGrpSpPr>
        <p:grpSpPr>
          <a:xfrm>
            <a:off x="2864259" y="3993860"/>
            <a:ext cx="2120818" cy="953362"/>
            <a:chOff x="2776281" y="4992409"/>
            <a:chExt cx="2120818" cy="95336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8381E5B-B93C-44E8-A24E-E90065F1E922}"/>
                </a:ext>
              </a:extLst>
            </p:cNvPr>
            <p:cNvSpPr/>
            <p:nvPr/>
          </p:nvSpPr>
          <p:spPr>
            <a:xfrm>
              <a:off x="2776281" y="4992409"/>
              <a:ext cx="2039025" cy="953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DE6B35-A88D-4C71-91AD-7AD98D4A2B53}"/>
                </a:ext>
              </a:extLst>
            </p:cNvPr>
            <p:cNvSpPr txBox="1"/>
            <p:nvPr/>
          </p:nvSpPr>
          <p:spPr>
            <a:xfrm>
              <a:off x="2776281" y="5132280"/>
              <a:ext cx="21208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Verification of SPV proofs (sidechain)</a:t>
              </a:r>
              <a:endParaRPr lang="bg-BG" sz="2000" dirty="0"/>
            </a:p>
          </p:txBody>
        </p:sp>
      </p:grpSp>
      <p:sp>
        <p:nvSpPr>
          <p:cNvPr id="68" name="Right Brace 67">
            <a:extLst>
              <a:ext uri="{FF2B5EF4-FFF2-40B4-BE49-F238E27FC236}">
                <a16:creationId xmlns:a16="http://schemas.microsoft.com/office/drawing/2014/main" id="{EA731663-E228-44E7-9FAA-1E8DFBDE9739}"/>
              </a:ext>
            </a:extLst>
          </p:cNvPr>
          <p:cNvSpPr/>
          <p:nvPr/>
        </p:nvSpPr>
        <p:spPr>
          <a:xfrm>
            <a:off x="2484906" y="4709997"/>
            <a:ext cx="171514" cy="667649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397F1F-8EBF-44B7-953F-32994A445BA3}"/>
              </a:ext>
            </a:extLst>
          </p:cNvPr>
          <p:cNvSpPr txBox="1"/>
          <p:nvPr/>
        </p:nvSpPr>
        <p:spPr>
          <a:xfrm>
            <a:off x="2711807" y="4910837"/>
            <a:ext cx="172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reorg period</a:t>
            </a:r>
            <a:endParaRPr lang="bg-BG" sz="2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192B74-CE94-4A66-84DB-DA41E05C9F13}"/>
              </a:ext>
            </a:extLst>
          </p:cNvPr>
          <p:cNvSpPr txBox="1"/>
          <p:nvPr/>
        </p:nvSpPr>
        <p:spPr>
          <a:xfrm>
            <a:off x="418902" y="4530081"/>
            <a:ext cx="978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unlock BTC </a:t>
            </a:r>
            <a:r>
              <a:rPr lang="en-US" sz="2000" dirty="0" err="1"/>
              <a:t>tx</a:t>
            </a:r>
            <a:r>
              <a:rPr lang="en-US" sz="2000" dirty="0"/>
              <a:t> mined</a:t>
            </a:r>
            <a:endParaRPr lang="bg-BG" sz="20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AB176F0-6E4A-44FF-8E23-B8D76A3A256E}"/>
              </a:ext>
            </a:extLst>
          </p:cNvPr>
          <p:cNvCxnSpPr>
            <a:cxnSpLocks/>
          </p:cNvCxnSpPr>
          <p:nvPr/>
        </p:nvCxnSpPr>
        <p:spPr>
          <a:xfrm>
            <a:off x="1286519" y="5229069"/>
            <a:ext cx="5523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51507F-4DEE-4922-925B-DB93EC0B5DFD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2429519" y="4456643"/>
            <a:ext cx="4156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FF29133-8DE3-4BA6-B726-2F060F853EEF}"/>
              </a:ext>
            </a:extLst>
          </p:cNvPr>
          <p:cNvCxnSpPr>
            <a:cxnSpLocks/>
          </p:cNvCxnSpPr>
          <p:nvPr/>
        </p:nvCxnSpPr>
        <p:spPr>
          <a:xfrm flipH="1">
            <a:off x="4922354" y="4828103"/>
            <a:ext cx="3725505" cy="13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12B81ADC-135F-4F30-AA8D-0CB3921E0D62}"/>
              </a:ext>
            </a:extLst>
          </p:cNvPr>
          <p:cNvSpPr/>
          <p:nvPr/>
        </p:nvSpPr>
        <p:spPr>
          <a:xfrm>
            <a:off x="782132" y="5829061"/>
            <a:ext cx="590614" cy="269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664EDA4-A57F-4392-8826-A1E9B846CEC8}"/>
              </a:ext>
            </a:extLst>
          </p:cNvPr>
          <p:cNvSpPr txBox="1"/>
          <p:nvPr/>
        </p:nvSpPr>
        <p:spPr>
          <a:xfrm>
            <a:off x="1423471" y="5715000"/>
            <a:ext cx="6131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Affected blocks in </a:t>
            </a:r>
            <a:r>
              <a:rPr lang="en-US" sz="2800" dirty="0" err="1"/>
              <a:t>secoins</a:t>
            </a:r>
            <a:r>
              <a:rPr lang="en-US" sz="2800" dirty="0"/>
              <a:t> -&gt; BTC transfer</a:t>
            </a:r>
            <a:endParaRPr lang="bg-BG" sz="28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24F96AB-7FF3-456F-8261-BAF5FF7D51E8}"/>
              </a:ext>
            </a:extLst>
          </p:cNvPr>
          <p:cNvSpPr/>
          <p:nvPr/>
        </p:nvSpPr>
        <p:spPr>
          <a:xfrm>
            <a:off x="775771" y="6348645"/>
            <a:ext cx="590614" cy="269865"/>
          </a:xfrm>
          <a:prstGeom prst="rect">
            <a:avLst/>
          </a:prstGeom>
          <a:solidFill>
            <a:srgbClr val="E85C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11069B7-7E77-4A18-BAB2-F98E6EE81762}"/>
              </a:ext>
            </a:extLst>
          </p:cNvPr>
          <p:cNvSpPr txBox="1"/>
          <p:nvPr/>
        </p:nvSpPr>
        <p:spPr>
          <a:xfrm>
            <a:off x="1423471" y="6226789"/>
            <a:ext cx="6131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Affected blocks in BTC -&gt; </a:t>
            </a:r>
            <a:r>
              <a:rPr lang="en-US" sz="2800" dirty="0" err="1"/>
              <a:t>secoins</a:t>
            </a:r>
            <a:r>
              <a:rPr lang="en-US" sz="2800" dirty="0"/>
              <a:t> transfer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977554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Sidechain </a:t>
            </a:r>
            <a:r>
              <a:rPr lang="en-US"/>
              <a:t>Example: RSK</a:t>
            </a:r>
            <a:endParaRPr lang="en-US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198950" y="1151121"/>
            <a:ext cx="11806419" cy="557035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RSK</a:t>
            </a:r>
            <a:r>
              <a:rPr lang="en-US" dirty="0"/>
              <a:t> is the first open source smart contract platform powered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Bitcoin network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rewards</a:t>
            </a:r>
            <a:r>
              <a:rPr lang="en-US" dirty="0"/>
              <a:t>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Bitcoin miners </a:t>
            </a:r>
            <a:r>
              <a:rPr lang="en-US" dirty="0"/>
              <a:t>via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merge-mining</a:t>
            </a:r>
          </a:p>
          <a:p>
            <a:pPr lvl="1"/>
            <a:r>
              <a:rPr lang="en-US" dirty="0"/>
              <a:t>Miners are paid for executing smart contracts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RSK </a:t>
            </a:r>
            <a:r>
              <a:rPr lang="en-US" dirty="0"/>
              <a:t>adds functionality to the Bitcoin ecosystem</a:t>
            </a:r>
          </a:p>
          <a:p>
            <a:pPr lvl="1"/>
            <a:r>
              <a:rPr lang="en-US" dirty="0"/>
              <a:t>Smart-contracts</a:t>
            </a:r>
          </a:p>
          <a:p>
            <a:pPr lvl="1"/>
            <a:r>
              <a:rPr lang="en-US" dirty="0"/>
              <a:t>Instant payments</a:t>
            </a:r>
          </a:p>
          <a:p>
            <a:pPr lvl="1"/>
            <a:r>
              <a:rPr lang="en-US" dirty="0"/>
              <a:t>Higher-scalability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B08FF-4B79-4843-BCB0-3B1D5CCE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528344"/>
            <a:ext cx="3283531" cy="1881220"/>
          </a:xfrm>
          <a:prstGeom prst="roundRect">
            <a:avLst>
              <a:gd name="adj" fmla="val 1739"/>
            </a:avLst>
          </a:prstGeom>
        </p:spPr>
      </p:pic>
    </p:spTree>
    <p:extLst>
      <p:ext uri="{BB962C8B-B14F-4D97-AF65-F5344CB8AC3E}">
        <p14:creationId xmlns:p14="http://schemas.microsoft.com/office/powerpoint/2010/main" val="291011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BDF99-AD09-41FC-8F2D-C862413A58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46" y="1264622"/>
            <a:ext cx="4305026" cy="2626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231339"/>
            <a:ext cx="10815551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Solving the Scalability and Performance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57966"/>
            <a:ext cx="10815551" cy="719034"/>
          </a:xfrm>
        </p:spPr>
        <p:txBody>
          <a:bodyPr/>
          <a:lstStyle/>
          <a:p>
            <a:r>
              <a:rPr lang="en-US" dirty="0"/>
              <a:t>Fast Transactions, Block Size, Scalable Storage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RSK System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90D6C-EEA8-4DD6-AFC4-3DCF1090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8" y="1151121"/>
            <a:ext cx="8131954" cy="5261852"/>
          </a:xfrm>
          <a:prstGeom prst="roundRect">
            <a:avLst>
              <a:gd name="adj" fmla="val 810"/>
            </a:avLst>
          </a:prstGeom>
        </p:spPr>
      </p:pic>
    </p:spTree>
    <p:extLst>
      <p:ext uri="{BB962C8B-B14F-4D97-AF65-F5344CB8AC3E}">
        <p14:creationId xmlns:p14="http://schemas.microsoft.com/office/powerpoint/2010/main" val="3907539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Bitcoin-RSK Bridge (2 Way Peg Protocol)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DEC500-3994-4DD6-A333-C152D439FF0C}"/>
              </a:ext>
            </a:extLst>
          </p:cNvPr>
          <p:cNvSpPr/>
          <p:nvPr/>
        </p:nvSpPr>
        <p:spPr>
          <a:xfrm>
            <a:off x="451791" y="1011538"/>
            <a:ext cx="4582111" cy="4744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F4C91-2DD8-4465-A9AE-84133745C045}"/>
              </a:ext>
            </a:extLst>
          </p:cNvPr>
          <p:cNvSpPr txBox="1"/>
          <p:nvPr/>
        </p:nvSpPr>
        <p:spPr>
          <a:xfrm flipH="1">
            <a:off x="1132462" y="1012673"/>
            <a:ext cx="2392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Bitcoin</a:t>
            </a:r>
            <a:endParaRPr lang="bg-BG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557F58-245E-462A-B84A-7DD30229F843}"/>
              </a:ext>
            </a:extLst>
          </p:cNvPr>
          <p:cNvSpPr/>
          <p:nvPr/>
        </p:nvSpPr>
        <p:spPr>
          <a:xfrm>
            <a:off x="1852489" y="1535893"/>
            <a:ext cx="590614" cy="269865"/>
          </a:xfrm>
          <a:prstGeom prst="rect">
            <a:avLst/>
          </a:prstGeom>
          <a:solidFill>
            <a:srgbClr val="E85C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6DB5C-CE28-4032-B2E3-087C5D6102FC}"/>
              </a:ext>
            </a:extLst>
          </p:cNvPr>
          <p:cNvSpPr/>
          <p:nvPr/>
        </p:nvSpPr>
        <p:spPr>
          <a:xfrm>
            <a:off x="1852489" y="1924180"/>
            <a:ext cx="590614" cy="2698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6EF892-0753-4B86-8C30-DF4C4956ADB1}"/>
              </a:ext>
            </a:extLst>
          </p:cNvPr>
          <p:cNvSpPr/>
          <p:nvPr/>
        </p:nvSpPr>
        <p:spPr>
          <a:xfrm>
            <a:off x="1852489" y="2313720"/>
            <a:ext cx="590614" cy="2698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2B55D4-4ACC-4BA9-B381-8A317FC5F822}"/>
              </a:ext>
            </a:extLst>
          </p:cNvPr>
          <p:cNvSpPr/>
          <p:nvPr/>
        </p:nvSpPr>
        <p:spPr>
          <a:xfrm>
            <a:off x="1852489" y="2702007"/>
            <a:ext cx="590614" cy="2698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6A925-57EB-4037-8DCF-0992563A49FC}"/>
              </a:ext>
            </a:extLst>
          </p:cNvPr>
          <p:cNvSpPr/>
          <p:nvPr/>
        </p:nvSpPr>
        <p:spPr>
          <a:xfrm>
            <a:off x="1852489" y="3095570"/>
            <a:ext cx="590614" cy="269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3CD87-4691-4CF1-984D-96D96D2B30A3}"/>
              </a:ext>
            </a:extLst>
          </p:cNvPr>
          <p:cNvSpPr/>
          <p:nvPr/>
        </p:nvSpPr>
        <p:spPr>
          <a:xfrm>
            <a:off x="1852489" y="3483857"/>
            <a:ext cx="590614" cy="269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0D925-FDF5-43C5-A5EF-7B6C792AD16B}"/>
              </a:ext>
            </a:extLst>
          </p:cNvPr>
          <p:cNvSpPr/>
          <p:nvPr/>
        </p:nvSpPr>
        <p:spPr>
          <a:xfrm>
            <a:off x="1852489" y="3872886"/>
            <a:ext cx="590614" cy="269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BA0E97-82E0-4335-A33D-4A5EBD9049A8}"/>
              </a:ext>
            </a:extLst>
          </p:cNvPr>
          <p:cNvSpPr/>
          <p:nvPr/>
        </p:nvSpPr>
        <p:spPr>
          <a:xfrm>
            <a:off x="1852489" y="4266449"/>
            <a:ext cx="590614" cy="269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9E1355-A913-4BD9-B7B8-BAFFD6F69749}"/>
              </a:ext>
            </a:extLst>
          </p:cNvPr>
          <p:cNvSpPr/>
          <p:nvPr/>
        </p:nvSpPr>
        <p:spPr>
          <a:xfrm>
            <a:off x="1852489" y="4654736"/>
            <a:ext cx="590614" cy="269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48E5646-2236-4B87-AD0F-E5EFE56CF865}"/>
              </a:ext>
            </a:extLst>
          </p:cNvPr>
          <p:cNvGrpSpPr/>
          <p:nvPr/>
        </p:nvGrpSpPr>
        <p:grpSpPr>
          <a:xfrm>
            <a:off x="6120721" y="1011539"/>
            <a:ext cx="5674716" cy="4744884"/>
            <a:chOff x="5502174" y="2419405"/>
            <a:chExt cx="5674716" cy="44114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269A27-191E-4ECD-BB12-2A3E1CFF17E7}"/>
                </a:ext>
              </a:extLst>
            </p:cNvPr>
            <p:cNvSpPr/>
            <p:nvPr/>
          </p:nvSpPr>
          <p:spPr>
            <a:xfrm>
              <a:off x="5502174" y="2419405"/>
              <a:ext cx="5674716" cy="4411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A2C148-121B-4BB6-AD85-1BA5A84342BD}"/>
                </a:ext>
              </a:extLst>
            </p:cNvPr>
            <p:cNvSpPr txBox="1"/>
            <p:nvPr/>
          </p:nvSpPr>
          <p:spPr>
            <a:xfrm flipH="1">
              <a:off x="5725336" y="2420539"/>
              <a:ext cx="52283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Secondary blockchain</a:t>
              </a:r>
              <a:endParaRPr lang="bg-BG" sz="28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8CE6BD-8682-40E7-A56C-06878B1F0C87}"/>
                </a:ext>
              </a:extLst>
            </p:cNvPr>
            <p:cNvSpPr/>
            <p:nvPr/>
          </p:nvSpPr>
          <p:spPr>
            <a:xfrm>
              <a:off x="8098013" y="2948935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452B57-2B05-4974-A922-39B58610C491}"/>
                </a:ext>
              </a:extLst>
            </p:cNvPr>
            <p:cNvSpPr/>
            <p:nvPr/>
          </p:nvSpPr>
          <p:spPr>
            <a:xfrm>
              <a:off x="8098013" y="3337222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97AC0D-3A59-4CAB-BDEC-D3E123E97531}"/>
                </a:ext>
              </a:extLst>
            </p:cNvPr>
            <p:cNvSpPr/>
            <p:nvPr/>
          </p:nvSpPr>
          <p:spPr>
            <a:xfrm>
              <a:off x="8098013" y="3738930"/>
              <a:ext cx="778475" cy="269865"/>
            </a:xfrm>
            <a:prstGeom prst="rect">
              <a:avLst/>
            </a:prstGeom>
            <a:solidFill>
              <a:srgbClr val="E85C0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526C65-CC52-4130-ACC9-510D615A5F87}"/>
                </a:ext>
              </a:extLst>
            </p:cNvPr>
            <p:cNvSpPr/>
            <p:nvPr/>
          </p:nvSpPr>
          <p:spPr>
            <a:xfrm>
              <a:off x="8098013" y="4127217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0F91EC-DB9C-4CEE-84CA-5E91E685F7BD}"/>
                </a:ext>
              </a:extLst>
            </p:cNvPr>
            <p:cNvSpPr/>
            <p:nvPr/>
          </p:nvSpPr>
          <p:spPr>
            <a:xfrm>
              <a:off x="8098013" y="4516757"/>
              <a:ext cx="778475" cy="269865"/>
            </a:xfrm>
            <a:prstGeom prst="rect">
              <a:avLst/>
            </a:prstGeom>
            <a:solidFill>
              <a:srgbClr val="E85C0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D698B4-8479-429D-AD60-0D4814052864}"/>
                </a:ext>
              </a:extLst>
            </p:cNvPr>
            <p:cNvSpPr/>
            <p:nvPr/>
          </p:nvSpPr>
          <p:spPr>
            <a:xfrm>
              <a:off x="8098013" y="4905044"/>
              <a:ext cx="778475" cy="26986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E9EF62-7C77-42B1-ABDC-EDD832D079B6}"/>
                </a:ext>
              </a:extLst>
            </p:cNvPr>
            <p:cNvSpPr/>
            <p:nvPr/>
          </p:nvSpPr>
          <p:spPr>
            <a:xfrm>
              <a:off x="8098013" y="5298607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AFE509E-FEC4-445C-A682-392147ED9D2C}"/>
                </a:ext>
              </a:extLst>
            </p:cNvPr>
            <p:cNvSpPr/>
            <p:nvPr/>
          </p:nvSpPr>
          <p:spPr>
            <a:xfrm>
              <a:off x="8098013" y="5686894"/>
              <a:ext cx="778475" cy="2698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CF6A51-DE36-4911-B9C6-D8D0ED93365A}"/>
                </a:ext>
              </a:extLst>
            </p:cNvPr>
            <p:cNvSpPr/>
            <p:nvPr/>
          </p:nvSpPr>
          <p:spPr>
            <a:xfrm>
              <a:off x="8091545" y="6083721"/>
              <a:ext cx="778475" cy="26986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08E751-5AC0-4963-96B9-759BF6CB7E6C}"/>
                </a:ext>
              </a:extLst>
            </p:cNvPr>
            <p:cNvSpPr/>
            <p:nvPr/>
          </p:nvSpPr>
          <p:spPr>
            <a:xfrm>
              <a:off x="8091545" y="6472008"/>
              <a:ext cx="778475" cy="26986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E7F6A1B-337B-4362-99F7-F8AE1301426F}"/>
              </a:ext>
            </a:extLst>
          </p:cNvPr>
          <p:cNvSpPr/>
          <p:nvPr/>
        </p:nvSpPr>
        <p:spPr>
          <a:xfrm>
            <a:off x="1852489" y="5038876"/>
            <a:ext cx="590614" cy="269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F921C491-661B-470A-AA05-1028ECC03C85}"/>
              </a:ext>
            </a:extLst>
          </p:cNvPr>
          <p:cNvSpPr/>
          <p:nvPr/>
        </p:nvSpPr>
        <p:spPr>
          <a:xfrm>
            <a:off x="2511313" y="1946824"/>
            <a:ext cx="171514" cy="667649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24F93-46FE-4BA6-BB6C-293BC0EAFEC7}"/>
              </a:ext>
            </a:extLst>
          </p:cNvPr>
          <p:cNvSpPr txBox="1"/>
          <p:nvPr/>
        </p:nvSpPr>
        <p:spPr>
          <a:xfrm>
            <a:off x="2682826" y="1763890"/>
            <a:ext cx="172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Confirmation period</a:t>
            </a:r>
            <a:endParaRPr lang="bg-BG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2F4CA0-47D0-438C-A885-50BBEC0EFDCA}"/>
              </a:ext>
            </a:extLst>
          </p:cNvPr>
          <p:cNvSpPr txBox="1"/>
          <p:nvPr/>
        </p:nvSpPr>
        <p:spPr>
          <a:xfrm>
            <a:off x="432721" y="1310078"/>
            <a:ext cx="1180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lock BTC </a:t>
            </a:r>
            <a:r>
              <a:rPr lang="en-US" sz="2000" dirty="0" err="1"/>
              <a:t>tx</a:t>
            </a:r>
            <a:r>
              <a:rPr lang="en-US" sz="2000" dirty="0"/>
              <a:t> mined</a:t>
            </a:r>
            <a:endParaRPr lang="bg-BG" sz="20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79FD17-EAFD-4A6D-8C33-0315FDEF84E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452503" y="1670826"/>
            <a:ext cx="3999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8D67081-D2A7-4957-A103-75156BC91CFF}"/>
              </a:ext>
            </a:extLst>
          </p:cNvPr>
          <p:cNvSpPr/>
          <p:nvPr/>
        </p:nvSpPr>
        <p:spPr>
          <a:xfrm>
            <a:off x="6195278" y="1641152"/>
            <a:ext cx="2039025" cy="95336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B9EA99-34AB-4452-B097-EC40298AFCC0}"/>
              </a:ext>
            </a:extLst>
          </p:cNvPr>
          <p:cNvSpPr txBox="1"/>
          <p:nvPr/>
        </p:nvSpPr>
        <p:spPr>
          <a:xfrm>
            <a:off x="6195278" y="1759104"/>
            <a:ext cx="2195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Verification of SPV proofs (sidechain)</a:t>
            </a:r>
            <a:endParaRPr lang="bg-BG" sz="2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EE275C-5EDB-48E9-B483-E326177B1346}"/>
              </a:ext>
            </a:extLst>
          </p:cNvPr>
          <p:cNvCxnSpPr>
            <a:cxnSpLocks/>
            <a:stCxn id="13" idx="3"/>
            <a:endCxn id="38" idx="1"/>
          </p:cNvCxnSpPr>
          <p:nvPr/>
        </p:nvCxnSpPr>
        <p:spPr>
          <a:xfrm flipV="1">
            <a:off x="2443103" y="2113047"/>
            <a:ext cx="3752175" cy="7238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954A6A-0F38-40FE-A09C-36759A246D81}"/>
              </a:ext>
            </a:extLst>
          </p:cNvPr>
          <p:cNvCxnSpPr>
            <a:endCxn id="18" idx="1"/>
          </p:cNvCxnSpPr>
          <p:nvPr/>
        </p:nvCxnSpPr>
        <p:spPr>
          <a:xfrm>
            <a:off x="8234303" y="2466991"/>
            <a:ext cx="482257" cy="108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53C6B89F-1EC1-4CD1-B5E8-AA99167E47B7}"/>
              </a:ext>
            </a:extLst>
          </p:cNvPr>
          <p:cNvSpPr/>
          <p:nvPr/>
        </p:nvSpPr>
        <p:spPr>
          <a:xfrm flipH="1">
            <a:off x="8406803" y="2924734"/>
            <a:ext cx="270313" cy="637781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EADC18-48E1-49CB-88EE-6392151998C6}"/>
              </a:ext>
            </a:extLst>
          </p:cNvPr>
          <p:cNvSpPr txBox="1"/>
          <p:nvPr/>
        </p:nvSpPr>
        <p:spPr>
          <a:xfrm>
            <a:off x="6887721" y="3064355"/>
            <a:ext cx="172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reorg period</a:t>
            </a:r>
            <a:endParaRPr lang="bg-BG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0B6C2D-92F5-4F4E-B2BE-05DE414CA62E}"/>
              </a:ext>
            </a:extLst>
          </p:cNvPr>
          <p:cNvSpPr txBox="1"/>
          <p:nvPr/>
        </p:nvSpPr>
        <p:spPr>
          <a:xfrm>
            <a:off x="10095879" y="2886761"/>
            <a:ext cx="1789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unlock </a:t>
            </a:r>
            <a:r>
              <a:rPr lang="en-US" sz="2000" dirty="0" err="1"/>
              <a:t>secoins</a:t>
            </a:r>
            <a:r>
              <a:rPr lang="en-US" sz="2000" dirty="0"/>
              <a:t> </a:t>
            </a:r>
            <a:r>
              <a:rPr lang="en-US" sz="2000" dirty="0" err="1"/>
              <a:t>tx</a:t>
            </a:r>
            <a:r>
              <a:rPr lang="en-US" sz="2000" dirty="0"/>
              <a:t> mined</a:t>
            </a:r>
            <a:endParaRPr lang="bg-BG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1504E9-E098-47EB-BC4A-BD53301B7CAB}"/>
              </a:ext>
            </a:extLst>
          </p:cNvPr>
          <p:cNvSpPr txBox="1"/>
          <p:nvPr/>
        </p:nvSpPr>
        <p:spPr>
          <a:xfrm>
            <a:off x="10095879" y="3558563"/>
            <a:ext cx="165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lock </a:t>
            </a:r>
            <a:r>
              <a:rPr lang="en-US" sz="2000" dirty="0" err="1"/>
              <a:t>secoins</a:t>
            </a:r>
            <a:r>
              <a:rPr lang="en-US" sz="2000" dirty="0"/>
              <a:t> </a:t>
            </a:r>
            <a:r>
              <a:rPr lang="en-US" sz="2000" dirty="0" err="1"/>
              <a:t>tx</a:t>
            </a:r>
            <a:r>
              <a:rPr lang="en-US" sz="2000" dirty="0"/>
              <a:t> mined</a:t>
            </a:r>
            <a:endParaRPr lang="bg-BG" sz="20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4B954D-5046-4A7D-B303-41F3900F51B9}"/>
              </a:ext>
            </a:extLst>
          </p:cNvPr>
          <p:cNvCxnSpPr>
            <a:cxnSpLocks/>
            <a:stCxn id="52" idx="1"/>
            <a:endCxn id="20" idx="3"/>
          </p:cNvCxnSpPr>
          <p:nvPr/>
        </p:nvCxnSpPr>
        <p:spPr>
          <a:xfrm flipH="1">
            <a:off x="9495035" y="3240704"/>
            <a:ext cx="600844" cy="1718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67026C-C6DB-4E82-9CC9-949CAB760DF4}"/>
              </a:ext>
            </a:extLst>
          </p:cNvPr>
          <p:cNvCxnSpPr>
            <a:cxnSpLocks/>
            <a:stCxn id="53" idx="1"/>
            <a:endCxn id="21" idx="3"/>
          </p:cNvCxnSpPr>
          <p:nvPr/>
        </p:nvCxnSpPr>
        <p:spPr>
          <a:xfrm flipH="1" flipV="1">
            <a:off x="9495035" y="3830166"/>
            <a:ext cx="600844" cy="823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CBC7A3D-8DBD-4E5B-BC66-4B23038EB3A8}"/>
              </a:ext>
            </a:extLst>
          </p:cNvPr>
          <p:cNvSpPr txBox="1"/>
          <p:nvPr/>
        </p:nvSpPr>
        <p:spPr>
          <a:xfrm>
            <a:off x="6952842" y="4090194"/>
            <a:ext cx="1729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Confirmation period</a:t>
            </a:r>
            <a:endParaRPr lang="bg-BG" sz="2000" dirty="0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E209423E-9E93-4B03-B28C-34921B426A6C}"/>
              </a:ext>
            </a:extLst>
          </p:cNvPr>
          <p:cNvSpPr/>
          <p:nvPr/>
        </p:nvSpPr>
        <p:spPr>
          <a:xfrm flipH="1">
            <a:off x="8391128" y="4126662"/>
            <a:ext cx="270313" cy="637781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5341C5B-E9C5-4E00-8655-8CBA30B573DD}"/>
              </a:ext>
            </a:extLst>
          </p:cNvPr>
          <p:cNvGrpSpPr/>
          <p:nvPr/>
        </p:nvGrpSpPr>
        <p:grpSpPr>
          <a:xfrm>
            <a:off x="2890823" y="3003163"/>
            <a:ext cx="2120818" cy="1677689"/>
            <a:chOff x="2776281" y="4992409"/>
            <a:chExt cx="2120818" cy="115553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8381E5B-B93C-44E8-A24E-E90065F1E922}"/>
                </a:ext>
              </a:extLst>
            </p:cNvPr>
            <p:cNvSpPr/>
            <p:nvPr/>
          </p:nvSpPr>
          <p:spPr>
            <a:xfrm>
              <a:off x="2776281" y="4992409"/>
              <a:ext cx="2039025" cy="9533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DE6B35-A88D-4C71-91AD-7AD98D4A2B53}"/>
                </a:ext>
              </a:extLst>
            </p:cNvPr>
            <p:cNvSpPr txBox="1"/>
            <p:nvPr/>
          </p:nvSpPr>
          <p:spPr>
            <a:xfrm>
              <a:off x="2776281" y="5132280"/>
              <a:ext cx="21208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Miners + Notaries votes (</a:t>
              </a:r>
              <a:r>
                <a:rPr lang="en-US" sz="2000" dirty="0" err="1"/>
                <a:t>drivechain</a:t>
              </a:r>
              <a:r>
                <a:rPr lang="en-US" sz="2000" dirty="0"/>
                <a:t> + </a:t>
              </a:r>
              <a:r>
                <a:rPr lang="en-US" sz="2000" dirty="0" err="1"/>
                <a:t>multisig</a:t>
              </a:r>
              <a:r>
                <a:rPr lang="en-US" sz="2000" dirty="0"/>
                <a:t>)</a:t>
              </a:r>
              <a:endParaRPr lang="bg-BG" sz="2000" dirty="0"/>
            </a:p>
          </p:txBody>
        </p:sp>
      </p:grpSp>
      <p:sp>
        <p:nvSpPr>
          <p:cNvPr id="68" name="Right Brace 67">
            <a:extLst>
              <a:ext uri="{FF2B5EF4-FFF2-40B4-BE49-F238E27FC236}">
                <a16:creationId xmlns:a16="http://schemas.microsoft.com/office/drawing/2014/main" id="{EA731663-E228-44E7-9FAA-1E8DFBDE9739}"/>
              </a:ext>
            </a:extLst>
          </p:cNvPr>
          <p:cNvSpPr/>
          <p:nvPr/>
        </p:nvSpPr>
        <p:spPr>
          <a:xfrm>
            <a:off x="2498222" y="4654736"/>
            <a:ext cx="171514" cy="667649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397F1F-8EBF-44B7-953F-32994A445BA3}"/>
              </a:ext>
            </a:extLst>
          </p:cNvPr>
          <p:cNvSpPr txBox="1"/>
          <p:nvPr/>
        </p:nvSpPr>
        <p:spPr>
          <a:xfrm>
            <a:off x="2671714" y="4626896"/>
            <a:ext cx="2230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optional CLTV expiration period</a:t>
            </a:r>
            <a:endParaRPr lang="bg-BG" sz="2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192B74-CE94-4A66-84DB-DA41E05C9F13}"/>
              </a:ext>
            </a:extLst>
          </p:cNvPr>
          <p:cNvSpPr txBox="1"/>
          <p:nvPr/>
        </p:nvSpPr>
        <p:spPr>
          <a:xfrm>
            <a:off x="387804" y="4033381"/>
            <a:ext cx="1287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unlock </a:t>
            </a:r>
            <a:r>
              <a:rPr lang="en-US" sz="2000" dirty="0" err="1"/>
              <a:t>btc</a:t>
            </a:r>
            <a:r>
              <a:rPr lang="en-US" sz="2000" dirty="0"/>
              <a:t> </a:t>
            </a:r>
            <a:r>
              <a:rPr lang="en-US" sz="2000" dirty="0" err="1"/>
              <a:t>tx</a:t>
            </a:r>
            <a:r>
              <a:rPr lang="en-US" sz="2000" dirty="0"/>
              <a:t> mined</a:t>
            </a:r>
            <a:endParaRPr lang="bg-BG" sz="20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AB176F0-6E4A-44FF-8E23-B8D76A3A256E}"/>
              </a:ext>
            </a:extLst>
          </p:cNvPr>
          <p:cNvCxnSpPr>
            <a:cxnSpLocks/>
          </p:cNvCxnSpPr>
          <p:nvPr/>
        </p:nvCxnSpPr>
        <p:spPr>
          <a:xfrm>
            <a:off x="1300103" y="5541893"/>
            <a:ext cx="5523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51507F-4DEE-4922-925B-DB93EC0B5DFD}"/>
              </a:ext>
            </a:extLst>
          </p:cNvPr>
          <p:cNvCxnSpPr>
            <a:cxnSpLocks/>
          </p:cNvCxnSpPr>
          <p:nvPr/>
        </p:nvCxnSpPr>
        <p:spPr>
          <a:xfrm flipH="1">
            <a:off x="2458781" y="3245951"/>
            <a:ext cx="4156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FF29133-8DE3-4BA6-B726-2F060F853EEF}"/>
              </a:ext>
            </a:extLst>
          </p:cNvPr>
          <p:cNvCxnSpPr>
            <a:cxnSpLocks/>
            <a:stCxn id="72" idx="1"/>
            <a:endCxn id="66" idx="3"/>
          </p:cNvCxnSpPr>
          <p:nvPr/>
        </p:nvCxnSpPr>
        <p:spPr>
          <a:xfrm flipH="1" flipV="1">
            <a:off x="5011641" y="3943545"/>
            <a:ext cx="1345747" cy="1524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12B81ADC-135F-4F30-AA8D-0CB3921E0D62}"/>
              </a:ext>
            </a:extLst>
          </p:cNvPr>
          <p:cNvSpPr/>
          <p:nvPr/>
        </p:nvSpPr>
        <p:spPr>
          <a:xfrm>
            <a:off x="782132" y="5870485"/>
            <a:ext cx="590614" cy="269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664EDA4-A57F-4392-8826-A1E9B846CEC8}"/>
              </a:ext>
            </a:extLst>
          </p:cNvPr>
          <p:cNvSpPr txBox="1"/>
          <p:nvPr/>
        </p:nvSpPr>
        <p:spPr>
          <a:xfrm>
            <a:off x="1423471" y="5756424"/>
            <a:ext cx="6131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Affected blocks in </a:t>
            </a:r>
            <a:r>
              <a:rPr lang="en-US" sz="2800" dirty="0" err="1"/>
              <a:t>secoins</a:t>
            </a:r>
            <a:r>
              <a:rPr lang="en-US" sz="2800" dirty="0"/>
              <a:t> -&gt; BTC transfer</a:t>
            </a:r>
            <a:endParaRPr lang="bg-BG" sz="28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24F96AB-7FF3-456F-8261-BAF5FF7D51E8}"/>
              </a:ext>
            </a:extLst>
          </p:cNvPr>
          <p:cNvSpPr/>
          <p:nvPr/>
        </p:nvSpPr>
        <p:spPr>
          <a:xfrm>
            <a:off x="775771" y="6390069"/>
            <a:ext cx="590614" cy="269865"/>
          </a:xfrm>
          <a:prstGeom prst="rect">
            <a:avLst/>
          </a:prstGeom>
          <a:solidFill>
            <a:srgbClr val="E85C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11069B7-7E77-4A18-BAB2-F98E6EE81762}"/>
              </a:ext>
            </a:extLst>
          </p:cNvPr>
          <p:cNvSpPr txBox="1"/>
          <p:nvPr/>
        </p:nvSpPr>
        <p:spPr>
          <a:xfrm>
            <a:off x="1423471" y="6268213"/>
            <a:ext cx="6131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Affected blocks in BTC -&gt; </a:t>
            </a:r>
            <a:r>
              <a:rPr lang="en-US" sz="2800" dirty="0" err="1"/>
              <a:t>secoins</a:t>
            </a:r>
            <a:r>
              <a:rPr lang="en-US" sz="2800" dirty="0"/>
              <a:t> transfer</a:t>
            </a:r>
            <a:endParaRPr lang="bg-BG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24130-7430-4523-8ABA-47A530BDED60}"/>
              </a:ext>
            </a:extLst>
          </p:cNvPr>
          <p:cNvSpPr txBox="1"/>
          <p:nvPr/>
        </p:nvSpPr>
        <p:spPr>
          <a:xfrm>
            <a:off x="9713658" y="4730678"/>
            <a:ext cx="2160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Bridge proposes Bitcoin transaction</a:t>
            </a:r>
            <a:endParaRPr lang="bg-BG" sz="20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70C14A-2638-4A9C-9903-F0220931C6B1}"/>
              </a:ext>
            </a:extLst>
          </p:cNvPr>
          <p:cNvCxnSpPr>
            <a:cxnSpLocks/>
          </p:cNvCxnSpPr>
          <p:nvPr/>
        </p:nvCxnSpPr>
        <p:spPr>
          <a:xfrm flipH="1">
            <a:off x="9507957" y="5114166"/>
            <a:ext cx="32627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F3ED774-E57A-43AD-93AA-4022E1140D25}"/>
              </a:ext>
            </a:extLst>
          </p:cNvPr>
          <p:cNvSpPr txBox="1"/>
          <p:nvPr/>
        </p:nvSpPr>
        <p:spPr>
          <a:xfrm>
            <a:off x="6357388" y="5114167"/>
            <a:ext cx="2160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Notaries sign </a:t>
            </a:r>
            <a:r>
              <a:rPr lang="en-US" sz="2000" dirty="0" err="1"/>
              <a:t>btc</a:t>
            </a:r>
            <a:r>
              <a:rPr lang="en-US" sz="2000" dirty="0"/>
              <a:t> </a:t>
            </a:r>
            <a:r>
              <a:rPr lang="en-US" sz="2000" dirty="0" err="1"/>
              <a:t>tx</a:t>
            </a:r>
            <a:r>
              <a:rPr lang="en-US" sz="2000" dirty="0"/>
              <a:t> and broadcast</a:t>
            </a:r>
            <a:endParaRPr lang="bg-BG" sz="20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C309ED5-B4C3-4A66-A99A-BD6A66A16831}"/>
              </a:ext>
            </a:extLst>
          </p:cNvPr>
          <p:cNvCxnSpPr/>
          <p:nvPr/>
        </p:nvCxnSpPr>
        <p:spPr>
          <a:xfrm flipV="1">
            <a:off x="8200276" y="5524111"/>
            <a:ext cx="482257" cy="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A2415A6-2F40-4C09-91F4-09B2CBB77A98}"/>
              </a:ext>
            </a:extLst>
          </p:cNvPr>
          <p:cNvSpPr/>
          <p:nvPr/>
        </p:nvSpPr>
        <p:spPr>
          <a:xfrm>
            <a:off x="1852489" y="5406961"/>
            <a:ext cx="590614" cy="2698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EBC946-67FA-4232-A648-BBF2A3F94773}"/>
              </a:ext>
            </a:extLst>
          </p:cNvPr>
          <p:cNvSpPr txBox="1"/>
          <p:nvPr/>
        </p:nvSpPr>
        <p:spPr>
          <a:xfrm>
            <a:off x="811783" y="3064355"/>
            <a:ext cx="109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proposal</a:t>
            </a:r>
            <a:endParaRPr lang="bg-BG" sz="2000" dirty="0"/>
          </a:p>
        </p:txBody>
      </p:sp>
      <p:sp>
        <p:nvSpPr>
          <p:cNvPr id="81" name="Right Brace 80">
            <a:extLst>
              <a:ext uri="{FF2B5EF4-FFF2-40B4-BE49-F238E27FC236}">
                <a16:creationId xmlns:a16="http://schemas.microsoft.com/office/drawing/2014/main" id="{24742D14-5CBA-43E8-BCB2-27672577E3EE}"/>
              </a:ext>
            </a:extLst>
          </p:cNvPr>
          <p:cNvSpPr/>
          <p:nvPr/>
        </p:nvSpPr>
        <p:spPr>
          <a:xfrm flipH="1">
            <a:off x="1556249" y="3459013"/>
            <a:ext cx="238742" cy="667649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16298A-36D8-4A85-A517-95D2BBB2C6C1}"/>
              </a:ext>
            </a:extLst>
          </p:cNvPr>
          <p:cNvSpPr txBox="1"/>
          <p:nvPr/>
        </p:nvSpPr>
        <p:spPr>
          <a:xfrm>
            <a:off x="782305" y="3582483"/>
            <a:ext cx="952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votes</a:t>
            </a:r>
            <a:endParaRPr lang="bg-BG" sz="2000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BF982F-E45F-4F94-9BDC-ABDF22E95C2E}"/>
              </a:ext>
            </a:extLst>
          </p:cNvPr>
          <p:cNvCxnSpPr>
            <a:cxnSpLocks/>
          </p:cNvCxnSpPr>
          <p:nvPr/>
        </p:nvCxnSpPr>
        <p:spPr>
          <a:xfrm>
            <a:off x="1336574" y="4398603"/>
            <a:ext cx="5523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C5C218D-F8F2-4CD3-8F53-4CC96BE3B458}"/>
              </a:ext>
            </a:extLst>
          </p:cNvPr>
          <p:cNvSpPr txBox="1"/>
          <p:nvPr/>
        </p:nvSpPr>
        <p:spPr>
          <a:xfrm>
            <a:off x="371175" y="5116003"/>
            <a:ext cx="1287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unlocked </a:t>
            </a:r>
            <a:r>
              <a:rPr lang="en-US" sz="2000" dirty="0" err="1"/>
              <a:t>btc</a:t>
            </a:r>
            <a:r>
              <a:rPr lang="en-US" sz="2000" dirty="0"/>
              <a:t> free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3478540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DFF845-B149-4561-9B5F-78B90AEF15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5" y="1524000"/>
            <a:ext cx="5553747" cy="3122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b="0" dirty="0"/>
              <a:t>Bitcoin-NG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12544"/>
            <a:ext cx="10815551" cy="719034"/>
          </a:xfrm>
        </p:spPr>
        <p:txBody>
          <a:bodyPr/>
          <a:lstStyle/>
          <a:p>
            <a:r>
              <a:rPr lang="en-US" dirty="0"/>
              <a:t>A Scalable Blockchain Protocol</a:t>
            </a:r>
          </a:p>
        </p:txBody>
      </p:sp>
    </p:spTree>
    <p:extLst>
      <p:ext uri="{BB962C8B-B14F-4D97-AF65-F5344CB8AC3E}">
        <p14:creationId xmlns:p14="http://schemas.microsoft.com/office/powerpoint/2010/main" val="2436593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Redesigning Blockchains for Scalability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215300" y="1167163"/>
            <a:ext cx="11779933" cy="555431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Bitcoin-NG: </a:t>
            </a:r>
            <a:r>
              <a:rPr lang="en-US" dirty="0"/>
              <a:t>next-generation blockchain protocol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Scalable blockchain protocol </a:t>
            </a:r>
            <a:r>
              <a:rPr lang="en-US" dirty="0"/>
              <a:t>created by: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Ittay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Eyal</a:t>
            </a:r>
            <a:r>
              <a:rPr lang="en-US" dirty="0"/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Adem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Efe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Gencer</a:t>
            </a:r>
            <a:r>
              <a:rPr lang="en-US" dirty="0"/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Emin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Gün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Sirer</a:t>
            </a:r>
            <a:r>
              <a:rPr lang="en-US" dirty="0"/>
              <a:t>, and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Robbert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van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Renesse</a:t>
            </a:r>
            <a:r>
              <a:rPr lang="en-US" dirty="0"/>
              <a:t> @ Cornell University</a:t>
            </a:r>
          </a:p>
          <a:p>
            <a:pPr lvl="1"/>
            <a:r>
              <a:rPr lang="en-US" dirty="0"/>
              <a:t>Implemented in the Waves Platform:</a:t>
            </a:r>
            <a:br>
              <a:rPr lang="en-US" dirty="0"/>
            </a:br>
            <a:r>
              <a:rPr lang="en-US" dirty="0">
                <a:hlinkClick r:id="rId2"/>
              </a:rPr>
              <a:t>https://waves-ng.wavesplatform.com</a:t>
            </a:r>
            <a:endParaRPr lang="en-US" dirty="0"/>
          </a:p>
          <a:p>
            <a:r>
              <a:rPr lang="en-US" dirty="0"/>
              <a:t>Uses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multiple blocks per leader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Latency</a:t>
            </a:r>
            <a:r>
              <a:rPr lang="en-US" dirty="0"/>
              <a:t> is limited only by the propagation delay of the network</a:t>
            </a:r>
          </a:p>
          <a:p>
            <a:pPr lvl="1"/>
            <a:r>
              <a:rPr lang="en-US" dirty="0"/>
              <a:t>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bandwidth</a:t>
            </a:r>
            <a:r>
              <a:rPr lang="en-US" dirty="0"/>
              <a:t> is limited only by the processing capacity of the individual nodes</a:t>
            </a:r>
          </a:p>
        </p:txBody>
      </p:sp>
    </p:spTree>
    <p:extLst>
      <p:ext uri="{BB962C8B-B14F-4D97-AF65-F5344CB8AC3E}">
        <p14:creationId xmlns:p14="http://schemas.microsoft.com/office/powerpoint/2010/main" val="143949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3"/>
            <a:ext cx="11804822" cy="77135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Bitcoin blockchain model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Redesigning Blockchains for Scalability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83585A-6D95-4B1B-AD5A-C9906B5BC618}"/>
              </a:ext>
            </a:extLst>
          </p:cNvPr>
          <p:cNvSpPr/>
          <p:nvPr/>
        </p:nvSpPr>
        <p:spPr>
          <a:xfrm>
            <a:off x="2538831" y="3906214"/>
            <a:ext cx="1244729" cy="339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061BAB9-D482-4E19-8246-141735EA6E49}"/>
              </a:ext>
            </a:extLst>
          </p:cNvPr>
          <p:cNvSpPr/>
          <p:nvPr/>
        </p:nvSpPr>
        <p:spPr>
          <a:xfrm>
            <a:off x="1040360" y="3502055"/>
            <a:ext cx="1752600" cy="11107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</a:t>
            </a:r>
          </a:p>
          <a:p>
            <a:pPr algn="ctr"/>
            <a:r>
              <a:rPr lang="en-US" sz="2800" dirty="0"/>
              <a:t>B</a:t>
            </a:r>
            <a:endParaRPr lang="bg-BG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195C41-3901-4304-9BFF-BF5791172FCC}"/>
              </a:ext>
            </a:extLst>
          </p:cNvPr>
          <p:cNvSpPr/>
          <p:nvPr/>
        </p:nvSpPr>
        <p:spPr>
          <a:xfrm>
            <a:off x="3783560" y="3755758"/>
            <a:ext cx="1498471" cy="771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9CBBEE-D0BE-411F-8EAD-CC51477EA40A}"/>
              </a:ext>
            </a:extLst>
          </p:cNvPr>
          <p:cNvSpPr/>
          <p:nvPr/>
        </p:nvSpPr>
        <p:spPr>
          <a:xfrm>
            <a:off x="3783560" y="2767956"/>
            <a:ext cx="1498471" cy="771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4D0CED-82F9-4626-AF89-254EE35AABE6}"/>
              </a:ext>
            </a:extLst>
          </p:cNvPr>
          <p:cNvSpPr/>
          <p:nvPr/>
        </p:nvSpPr>
        <p:spPr>
          <a:xfrm>
            <a:off x="3783560" y="1828800"/>
            <a:ext cx="1498471" cy="771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BECB89-D49D-4C5D-90E5-488B9728A070}"/>
              </a:ext>
            </a:extLst>
          </p:cNvPr>
          <p:cNvCxnSpPr>
            <a:cxnSpLocks/>
          </p:cNvCxnSpPr>
          <p:nvPr/>
        </p:nvCxnSpPr>
        <p:spPr>
          <a:xfrm flipV="1">
            <a:off x="3783560" y="1889869"/>
            <a:ext cx="1498471" cy="71029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D8104B-89AB-4823-A860-C3961B5F627D}"/>
              </a:ext>
            </a:extLst>
          </p:cNvPr>
          <p:cNvCxnSpPr>
            <a:cxnSpLocks/>
          </p:cNvCxnSpPr>
          <p:nvPr/>
        </p:nvCxnSpPr>
        <p:spPr>
          <a:xfrm flipV="1">
            <a:off x="3756572" y="2829023"/>
            <a:ext cx="1498471" cy="71029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C57F22B-E80E-4898-9BD7-E10F94AA9466}"/>
              </a:ext>
            </a:extLst>
          </p:cNvPr>
          <p:cNvSpPr/>
          <p:nvPr/>
        </p:nvSpPr>
        <p:spPr>
          <a:xfrm rot="10800000">
            <a:off x="1738441" y="4612835"/>
            <a:ext cx="381000" cy="1371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951CF8-E05E-479C-A088-29B884C17067}"/>
              </a:ext>
            </a:extLst>
          </p:cNvPr>
          <p:cNvSpPr/>
          <p:nvPr/>
        </p:nvSpPr>
        <p:spPr>
          <a:xfrm>
            <a:off x="1421070" y="5562166"/>
            <a:ext cx="1015742" cy="1061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</a:t>
            </a:r>
            <a:endParaRPr lang="bg-BG" sz="2800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D3C84FA2-CC63-49F8-B8E1-A4FA360186A7}"/>
              </a:ext>
            </a:extLst>
          </p:cNvPr>
          <p:cNvSpPr/>
          <p:nvPr/>
        </p:nvSpPr>
        <p:spPr>
          <a:xfrm rot="12573193">
            <a:off x="1088195" y="4414525"/>
            <a:ext cx="381000" cy="1371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07ECA9C2-C9CD-4485-B0B3-F35D81C2715E}"/>
              </a:ext>
            </a:extLst>
          </p:cNvPr>
          <p:cNvSpPr/>
          <p:nvPr/>
        </p:nvSpPr>
        <p:spPr>
          <a:xfrm rot="8749485">
            <a:off x="2462825" y="4401918"/>
            <a:ext cx="381000" cy="1371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3805DC-6F86-4A55-86DC-6F7720638AC9}"/>
              </a:ext>
            </a:extLst>
          </p:cNvPr>
          <p:cNvSpPr/>
          <p:nvPr/>
        </p:nvSpPr>
        <p:spPr>
          <a:xfrm>
            <a:off x="188815" y="5562166"/>
            <a:ext cx="1015742" cy="1061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</a:t>
            </a:r>
            <a:endParaRPr lang="bg-BG" sz="28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8CB903-50FE-4162-A5D4-293E49F23983}"/>
              </a:ext>
            </a:extLst>
          </p:cNvPr>
          <p:cNvSpPr/>
          <p:nvPr/>
        </p:nvSpPr>
        <p:spPr>
          <a:xfrm>
            <a:off x="2653325" y="5562166"/>
            <a:ext cx="1015742" cy="1061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</a:t>
            </a:r>
            <a:endParaRPr lang="bg-BG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C7F267-B192-4E2F-B06E-46636458C8C1}"/>
              </a:ext>
            </a:extLst>
          </p:cNvPr>
          <p:cNvSpPr/>
          <p:nvPr/>
        </p:nvSpPr>
        <p:spPr>
          <a:xfrm>
            <a:off x="6438988" y="2143812"/>
            <a:ext cx="1498471" cy="771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8F8F4B-BAF2-4DCF-9DAE-69DBE353F31E}"/>
              </a:ext>
            </a:extLst>
          </p:cNvPr>
          <p:cNvSpPr/>
          <p:nvPr/>
        </p:nvSpPr>
        <p:spPr>
          <a:xfrm>
            <a:off x="6438988" y="1156010"/>
            <a:ext cx="1498471" cy="771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291510-FD1B-44E8-8231-909EF4F880AA}"/>
              </a:ext>
            </a:extLst>
          </p:cNvPr>
          <p:cNvCxnSpPr>
            <a:cxnSpLocks/>
          </p:cNvCxnSpPr>
          <p:nvPr/>
        </p:nvCxnSpPr>
        <p:spPr>
          <a:xfrm flipV="1">
            <a:off x="6412000" y="1217077"/>
            <a:ext cx="1498471" cy="71029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DFAD080-67D4-4E3D-A4AF-F986DBE35A9D}"/>
              </a:ext>
            </a:extLst>
          </p:cNvPr>
          <p:cNvSpPr txBox="1"/>
          <p:nvPr/>
        </p:nvSpPr>
        <p:spPr>
          <a:xfrm>
            <a:off x="8147296" y="1333366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Old block</a:t>
            </a:r>
            <a:endParaRPr lang="bg-BG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C363BF-0464-4A1C-8DED-9D551BD12CBC}"/>
              </a:ext>
            </a:extLst>
          </p:cNvPr>
          <p:cNvSpPr txBox="1"/>
          <p:nvPr/>
        </p:nvSpPr>
        <p:spPr>
          <a:xfrm>
            <a:off x="8125859" y="2222514"/>
            <a:ext cx="1707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block</a:t>
            </a:r>
            <a:endParaRPr lang="bg-BG" sz="2800" dirty="0"/>
          </a:p>
        </p:txBody>
      </p: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6A1B3574-8D8D-443A-840C-9CA96F071A57}"/>
              </a:ext>
            </a:extLst>
          </p:cNvPr>
          <p:cNvSpPr/>
          <p:nvPr/>
        </p:nvSpPr>
        <p:spPr>
          <a:xfrm>
            <a:off x="6284935" y="3107075"/>
            <a:ext cx="1752600" cy="11107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16F37B-84E5-4131-8C2C-BF76A0266D2E}"/>
              </a:ext>
            </a:extLst>
          </p:cNvPr>
          <p:cNvSpPr txBox="1"/>
          <p:nvPr/>
        </p:nvSpPr>
        <p:spPr>
          <a:xfrm>
            <a:off x="8242450" y="3396829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Leader node</a:t>
            </a:r>
            <a:endParaRPr lang="bg-BG" sz="28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FE70E2D-407E-4F4E-B516-601C682D7532}"/>
              </a:ext>
            </a:extLst>
          </p:cNvPr>
          <p:cNvSpPr/>
          <p:nvPr/>
        </p:nvSpPr>
        <p:spPr>
          <a:xfrm>
            <a:off x="6680352" y="4409761"/>
            <a:ext cx="1015742" cy="1061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6E3A8-C2A3-4819-8F3D-9573B5AE3871}"/>
              </a:ext>
            </a:extLst>
          </p:cNvPr>
          <p:cNvSpPr txBox="1"/>
          <p:nvPr/>
        </p:nvSpPr>
        <p:spPr>
          <a:xfrm>
            <a:off x="8037535" y="4669424"/>
            <a:ext cx="2289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Ordinary node</a:t>
            </a:r>
            <a:endParaRPr lang="bg-BG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E3ECB0-40B0-4E50-81CB-0439B6CF5350}"/>
              </a:ext>
            </a:extLst>
          </p:cNvPr>
          <p:cNvSpPr txBox="1"/>
          <p:nvPr/>
        </p:nvSpPr>
        <p:spPr>
          <a:xfrm>
            <a:off x="7008526" y="557122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endParaRPr lang="bg-BG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E63FC0-7748-4876-828D-2C32E92FFF8A}"/>
              </a:ext>
            </a:extLst>
          </p:cNvPr>
          <p:cNvSpPr txBox="1"/>
          <p:nvPr/>
        </p:nvSpPr>
        <p:spPr>
          <a:xfrm>
            <a:off x="7640360" y="5554758"/>
            <a:ext cx="3371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Transaction validation</a:t>
            </a:r>
            <a:endParaRPr lang="bg-BG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25F178-2865-4BE6-8495-809238B5CE94}"/>
              </a:ext>
            </a:extLst>
          </p:cNvPr>
          <p:cNvSpPr txBox="1"/>
          <p:nvPr/>
        </p:nvSpPr>
        <p:spPr>
          <a:xfrm>
            <a:off x="7008526" y="6001782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bg-BG" sz="2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D2AD1-BE81-4786-96CC-986ABF2FF54C}"/>
              </a:ext>
            </a:extLst>
          </p:cNvPr>
          <p:cNvSpPr txBox="1"/>
          <p:nvPr/>
        </p:nvSpPr>
        <p:spPr>
          <a:xfrm>
            <a:off x="7640360" y="6001782"/>
            <a:ext cx="2462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Block extension</a:t>
            </a:r>
            <a:endParaRPr lang="bg-BG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9B7BF0-0269-4EC7-BFAF-98163D957F22}"/>
              </a:ext>
            </a:extLst>
          </p:cNvPr>
          <p:cNvSpPr txBox="1"/>
          <p:nvPr/>
        </p:nvSpPr>
        <p:spPr>
          <a:xfrm>
            <a:off x="7008526" y="6379517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bg-BG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BA57C7-9493-44F8-BC64-DD55F38E7B69}"/>
              </a:ext>
            </a:extLst>
          </p:cNvPr>
          <p:cNvSpPr txBox="1"/>
          <p:nvPr/>
        </p:nvSpPr>
        <p:spPr>
          <a:xfrm>
            <a:off x="7640360" y="6379517"/>
            <a:ext cx="4146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Block extension (proposed)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813950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DC160DC9-B9F7-4E61-8A18-74FF11A6536B}"/>
              </a:ext>
            </a:extLst>
          </p:cNvPr>
          <p:cNvSpPr/>
          <p:nvPr/>
        </p:nvSpPr>
        <p:spPr>
          <a:xfrm>
            <a:off x="2538831" y="3887585"/>
            <a:ext cx="1244729" cy="33972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990600"/>
            <a:ext cx="11804822" cy="77135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Bitcoin-NG: </a:t>
            </a:r>
            <a:r>
              <a:rPr lang="en-US" dirty="0"/>
              <a:t>multiple blocks per leader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Redesigning Blockchains for Scalability</a:t>
            </a: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D061BAB9-D482-4E19-8246-141735EA6E49}"/>
              </a:ext>
            </a:extLst>
          </p:cNvPr>
          <p:cNvSpPr/>
          <p:nvPr/>
        </p:nvSpPr>
        <p:spPr>
          <a:xfrm>
            <a:off x="1040360" y="3502055"/>
            <a:ext cx="1752600" cy="11107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</a:t>
            </a:r>
          </a:p>
          <a:p>
            <a:pPr algn="ctr"/>
            <a:r>
              <a:rPr lang="en-US" sz="2800" dirty="0"/>
              <a:t>B</a:t>
            </a:r>
            <a:endParaRPr lang="bg-BG" sz="2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5AA0D6-2D4C-4326-91B7-185B11046056}"/>
              </a:ext>
            </a:extLst>
          </p:cNvPr>
          <p:cNvGrpSpPr/>
          <p:nvPr/>
        </p:nvGrpSpPr>
        <p:grpSpPr>
          <a:xfrm>
            <a:off x="3756572" y="1828800"/>
            <a:ext cx="1525459" cy="2698315"/>
            <a:chOff x="3756572" y="1828800"/>
            <a:chExt cx="1525459" cy="26983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195C41-3901-4304-9BFF-BF5791172FCC}"/>
                </a:ext>
              </a:extLst>
            </p:cNvPr>
            <p:cNvSpPr/>
            <p:nvPr/>
          </p:nvSpPr>
          <p:spPr>
            <a:xfrm>
              <a:off x="3783560" y="3755758"/>
              <a:ext cx="1498471" cy="771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9CBBEE-D0BE-411F-8EAD-CC51477EA40A}"/>
                </a:ext>
              </a:extLst>
            </p:cNvPr>
            <p:cNvSpPr/>
            <p:nvPr/>
          </p:nvSpPr>
          <p:spPr>
            <a:xfrm>
              <a:off x="3783560" y="2767956"/>
              <a:ext cx="1498471" cy="771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44D0CED-82F9-4626-AF89-254EE35AABE6}"/>
                </a:ext>
              </a:extLst>
            </p:cNvPr>
            <p:cNvSpPr/>
            <p:nvPr/>
          </p:nvSpPr>
          <p:spPr>
            <a:xfrm>
              <a:off x="3783560" y="1828800"/>
              <a:ext cx="1498471" cy="771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2BECB89-D49D-4C5D-90E5-488B9728A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3560" y="1889869"/>
              <a:ext cx="1498471" cy="71029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5D8104B-89AB-4823-A860-C3961B5F6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6572" y="2829023"/>
              <a:ext cx="1498471" cy="71029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7F67BA4-2770-4FD7-B094-082D7584B3E1}"/>
              </a:ext>
            </a:extLst>
          </p:cNvPr>
          <p:cNvSpPr/>
          <p:nvPr/>
        </p:nvSpPr>
        <p:spPr>
          <a:xfrm>
            <a:off x="3783560" y="3755758"/>
            <a:ext cx="1498471" cy="7713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C57F22B-E80E-4898-9BD7-E10F94AA9466}"/>
              </a:ext>
            </a:extLst>
          </p:cNvPr>
          <p:cNvSpPr/>
          <p:nvPr/>
        </p:nvSpPr>
        <p:spPr>
          <a:xfrm rot="10800000">
            <a:off x="1738441" y="4612835"/>
            <a:ext cx="381000" cy="1371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D3C84FA2-CC63-49F8-B8E1-A4FA360186A7}"/>
              </a:ext>
            </a:extLst>
          </p:cNvPr>
          <p:cNvSpPr/>
          <p:nvPr/>
        </p:nvSpPr>
        <p:spPr>
          <a:xfrm rot="12573193">
            <a:off x="1067202" y="4424626"/>
            <a:ext cx="381000" cy="1371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07ECA9C2-C9CD-4485-B0B3-F35D81C2715E}"/>
              </a:ext>
            </a:extLst>
          </p:cNvPr>
          <p:cNvSpPr/>
          <p:nvPr/>
        </p:nvSpPr>
        <p:spPr>
          <a:xfrm rot="8749485">
            <a:off x="2462825" y="4401918"/>
            <a:ext cx="381000" cy="1371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3C0B6B-81E1-4BA0-A003-6AFF45C813F1}"/>
              </a:ext>
            </a:extLst>
          </p:cNvPr>
          <p:cNvGrpSpPr/>
          <p:nvPr/>
        </p:nvGrpSpPr>
        <p:grpSpPr>
          <a:xfrm>
            <a:off x="188815" y="5562166"/>
            <a:ext cx="3480252" cy="1061074"/>
            <a:chOff x="188815" y="5562166"/>
            <a:chExt cx="3480252" cy="106107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951CF8-E05E-479C-A088-29B884C17067}"/>
                </a:ext>
              </a:extLst>
            </p:cNvPr>
            <p:cNvSpPr/>
            <p:nvPr/>
          </p:nvSpPr>
          <p:spPr>
            <a:xfrm>
              <a:off x="1421070" y="5562166"/>
              <a:ext cx="1015742" cy="1061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  <a:endParaRPr lang="bg-BG" sz="28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3805DC-6F86-4A55-86DC-6F7720638AC9}"/>
                </a:ext>
              </a:extLst>
            </p:cNvPr>
            <p:cNvSpPr/>
            <p:nvPr/>
          </p:nvSpPr>
          <p:spPr>
            <a:xfrm>
              <a:off x="188815" y="5562166"/>
              <a:ext cx="1015742" cy="1061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  <a:endParaRPr lang="bg-BG" sz="28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8CB903-50FE-4162-A5D4-293E49F23983}"/>
                </a:ext>
              </a:extLst>
            </p:cNvPr>
            <p:cNvSpPr/>
            <p:nvPr/>
          </p:nvSpPr>
          <p:spPr>
            <a:xfrm>
              <a:off x="2653325" y="5562166"/>
              <a:ext cx="1015742" cy="1061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  <a:endParaRPr lang="bg-BG" sz="2800" dirty="0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E53AEE1-0EAF-43C9-8583-39C4F0561512}"/>
              </a:ext>
            </a:extLst>
          </p:cNvPr>
          <p:cNvSpPr/>
          <p:nvPr/>
        </p:nvSpPr>
        <p:spPr>
          <a:xfrm>
            <a:off x="3757662" y="5840554"/>
            <a:ext cx="1498471" cy="771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C733EE-D75D-47AC-B2E7-139480EB5060}"/>
              </a:ext>
            </a:extLst>
          </p:cNvPr>
          <p:cNvGrpSpPr/>
          <p:nvPr/>
        </p:nvGrpSpPr>
        <p:grpSpPr>
          <a:xfrm>
            <a:off x="5255043" y="3873933"/>
            <a:ext cx="422013" cy="2614848"/>
            <a:chOff x="5255043" y="3873933"/>
            <a:chExt cx="422013" cy="26148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142356-D177-4205-A9E1-FE563DDB8876}"/>
                </a:ext>
              </a:extLst>
            </p:cNvPr>
            <p:cNvSpPr txBox="1"/>
            <p:nvPr/>
          </p:nvSpPr>
          <p:spPr>
            <a:xfrm>
              <a:off x="5309648" y="387393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  <a:endParaRPr lang="bg-BG" sz="28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94B7B1-8F1A-4D63-B534-E7272D10D39D}"/>
                </a:ext>
              </a:extLst>
            </p:cNvPr>
            <p:cNvSpPr txBox="1"/>
            <p:nvPr/>
          </p:nvSpPr>
          <p:spPr>
            <a:xfrm>
              <a:off x="5255043" y="5965561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</a:t>
              </a:r>
              <a:endParaRPr lang="bg-BG" sz="2800" dirty="0"/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407CE7AC-9E0F-48D4-9C0D-B7DBE5C1A939}"/>
              </a:ext>
            </a:extLst>
          </p:cNvPr>
          <p:cNvSpPr/>
          <p:nvPr/>
        </p:nvSpPr>
        <p:spPr>
          <a:xfrm>
            <a:off x="4532795" y="5478018"/>
            <a:ext cx="155490" cy="1915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1490A78-C92B-44A9-9CD3-871D9100EBCF}"/>
              </a:ext>
            </a:extLst>
          </p:cNvPr>
          <p:cNvSpPr/>
          <p:nvPr/>
        </p:nvSpPr>
        <p:spPr>
          <a:xfrm>
            <a:off x="4532795" y="5100062"/>
            <a:ext cx="155490" cy="1915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9F23E5B-D907-42C8-AA5D-03CCCF9548E9}"/>
              </a:ext>
            </a:extLst>
          </p:cNvPr>
          <p:cNvSpPr/>
          <p:nvPr/>
        </p:nvSpPr>
        <p:spPr>
          <a:xfrm>
            <a:off x="4532795" y="4722106"/>
            <a:ext cx="155490" cy="1915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6170612" y="1856999"/>
            <a:ext cx="5776579" cy="4696201"/>
          </a:xfrm>
          <a:prstGeom prst="rect">
            <a:avLst/>
          </a:prstGeom>
        </p:spPr>
        <p:txBody>
          <a:bodyPr vert="horz" lIns="108000" tIns="36000" rIns="108000" bIns="36000" rtlCol="0">
            <a:normAutofit fontScale="62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100" dirty="0"/>
              <a:t>Bitcoin-NG uses two steps:</a:t>
            </a:r>
            <a:endParaRPr lang="en-US" sz="51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Leader</a:t>
            </a:r>
            <a:r>
              <a:rPr lang="en-US" sz="5100" dirty="0"/>
              <a:t> election </a:t>
            </a:r>
          </a:p>
          <a:p>
            <a:pPr lvl="1"/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Transaction</a:t>
            </a:r>
            <a:r>
              <a:rPr lang="en-US" sz="5100" dirty="0"/>
              <a:t> serialization</a:t>
            </a:r>
          </a:p>
          <a:p>
            <a:r>
              <a:rPr lang="en-US" sz="5100" dirty="0"/>
              <a:t>It</a:t>
            </a:r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5100" dirty="0"/>
              <a:t>divides time into </a:t>
            </a:r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epochs</a:t>
            </a:r>
          </a:p>
          <a:p>
            <a:r>
              <a:rPr lang="en-US" sz="5100" dirty="0"/>
              <a:t>In each epoch, a </a:t>
            </a:r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single leader </a:t>
            </a:r>
            <a:r>
              <a:rPr lang="en-US" sz="5100" dirty="0"/>
              <a:t>serializes the state machine transitions</a:t>
            </a:r>
          </a:p>
          <a:p>
            <a:r>
              <a:rPr lang="en-US" sz="5100" dirty="0"/>
              <a:t>To facilitate state propagation, leaders</a:t>
            </a:r>
            <a:r>
              <a:rPr lang="en-US" sz="4900" b="1" dirty="0">
                <a:solidFill>
                  <a:schemeClr val="tx2">
                    <a:lumMod val="75000"/>
                  </a:schemeClr>
                </a:solidFill>
              </a:rPr>
              <a:t> generate blocks</a:t>
            </a:r>
          </a:p>
        </p:txBody>
      </p:sp>
      <p:sp>
        <p:nvSpPr>
          <p:cNvPr id="31" name="Flowchart: Decision 30">
            <a:extLst>
              <a:ext uri="{FF2B5EF4-FFF2-40B4-BE49-F238E27FC236}">
                <a16:creationId xmlns:a16="http://schemas.microsoft.com/office/drawing/2014/main" id="{96D73D75-0B99-48D6-93B7-82990B395157}"/>
              </a:ext>
            </a:extLst>
          </p:cNvPr>
          <p:cNvSpPr/>
          <p:nvPr/>
        </p:nvSpPr>
        <p:spPr>
          <a:xfrm>
            <a:off x="1040360" y="3502055"/>
            <a:ext cx="1752600" cy="1110780"/>
          </a:xfrm>
          <a:prstGeom prst="flowChartDecisi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</a:t>
            </a:r>
          </a:p>
          <a:p>
            <a:pPr algn="ctr"/>
            <a:r>
              <a:rPr lang="en-US" sz="2800" dirty="0"/>
              <a:t>B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33475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 animBg="1"/>
      <p:bldP spid="33" grpId="0" animBg="1"/>
      <p:bldP spid="28" grpId="0" animBg="1"/>
      <p:bldP spid="29" grpId="0" animBg="1"/>
      <p:bldP spid="30" grpId="0" animBg="1"/>
      <p:bldP spid="46" grpId="0" animBg="1"/>
      <p:bldP spid="52" grpId="0" animBg="1"/>
      <p:bldP spid="53" grpId="0" animBg="1"/>
      <p:bldP spid="54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151121"/>
            <a:ext cx="11804822" cy="557035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Two types </a:t>
            </a:r>
            <a:r>
              <a:rPr lang="en-US" sz="3500" dirty="0"/>
              <a:t>of blocks: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 blocks </a:t>
            </a:r>
            <a:r>
              <a:rPr lang="en-US" sz="3300" dirty="0"/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microblocks</a:t>
            </a:r>
            <a:endParaRPr lang="en-US" sz="3400" dirty="0"/>
          </a:p>
          <a:p>
            <a:pPr lvl="1"/>
            <a:r>
              <a:rPr lang="en-US" sz="3400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interval</a:t>
            </a:r>
            <a:r>
              <a:rPr lang="en-US" sz="3400" dirty="0"/>
              <a:t> between consecutive key blocks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exponentially distributed</a:t>
            </a:r>
          </a:p>
          <a:p>
            <a:r>
              <a:rPr lang="en-US" sz="3600" dirty="0"/>
              <a:t>To maintain a set average rate,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difficulty</a:t>
            </a:r>
            <a:r>
              <a:rPr lang="en-US" sz="3600" dirty="0"/>
              <a:t> is adjusted by deterministically changing the target value based on the Unix time in the key block headers</a:t>
            </a:r>
          </a:p>
          <a:p>
            <a:r>
              <a:rPr lang="en-US" sz="3600" dirty="0"/>
              <a:t>In case of a fork, just as in Bitcoin, the nodes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pick the branch with the most work</a:t>
            </a:r>
            <a:r>
              <a:rPr lang="en-US" sz="3600" dirty="0"/>
              <a:t>, aggregated over all key blocks, with random tie breaking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Bitcoin-NG</a:t>
            </a:r>
          </a:p>
        </p:txBody>
      </p:sp>
    </p:spTree>
    <p:extLst>
      <p:ext uri="{BB962C8B-B14F-4D97-AF65-F5344CB8AC3E}">
        <p14:creationId xmlns:p14="http://schemas.microsoft.com/office/powerpoint/2010/main" val="155386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2"/>
            <a:ext cx="11804822" cy="546756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 block contains</a:t>
            </a:r>
          </a:p>
          <a:p>
            <a:pPr lvl="1"/>
            <a:r>
              <a:rPr lang="en-US" sz="3400" dirty="0"/>
              <a:t>The reference to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previous block </a:t>
            </a:r>
            <a:r>
              <a:rPr lang="en-US" sz="3400" dirty="0"/>
              <a:t>(either a key block or a </a:t>
            </a:r>
            <a:r>
              <a:rPr lang="en-US" sz="3400" dirty="0" err="1"/>
              <a:t>microblock</a:t>
            </a:r>
            <a:r>
              <a:rPr lang="en-US" sz="3400" dirty="0"/>
              <a:t>, usually the latter)</a:t>
            </a:r>
          </a:p>
          <a:p>
            <a:pPr lvl="1"/>
            <a:r>
              <a:rPr lang="en-US" sz="3400" dirty="0"/>
              <a:t>The current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Unix</a:t>
            </a:r>
            <a:r>
              <a:rPr lang="en-US" sz="3400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time</a:t>
            </a:r>
          </a:p>
          <a:p>
            <a:pPr lvl="1"/>
            <a:r>
              <a:rPr lang="en-US" sz="3400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coinbase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transaction </a:t>
            </a:r>
            <a:r>
              <a:rPr lang="en-US" sz="3400" dirty="0"/>
              <a:t>to pay out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reward</a:t>
            </a:r>
          </a:p>
          <a:p>
            <a:pPr lvl="1"/>
            <a:r>
              <a:rPr lang="en-US" sz="3400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target value</a:t>
            </a:r>
            <a:r>
              <a:rPr lang="en-US" sz="3400" dirty="0"/>
              <a:t>,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nonce </a:t>
            </a:r>
            <a:r>
              <a:rPr lang="en-US" sz="3400" dirty="0"/>
              <a:t>field containing arbitrary bits</a:t>
            </a:r>
          </a:p>
          <a:p>
            <a:r>
              <a:rPr lang="en-US" sz="3700" dirty="0"/>
              <a:t>For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 block to be valid</a:t>
            </a:r>
            <a:r>
              <a:rPr lang="en-US" sz="3700" dirty="0"/>
              <a:t>, the cryptographic hash of its header must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smaller </a:t>
            </a:r>
            <a:r>
              <a:rPr lang="en-US" sz="3700" dirty="0"/>
              <a:t>than the target value</a:t>
            </a:r>
          </a:p>
          <a:p>
            <a:r>
              <a:rPr lang="en-US" sz="3500" dirty="0"/>
              <a:t>Unlike Bitcoin, a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key block contains a </a:t>
            </a:r>
            <a:r>
              <a:rPr lang="en-US" sz="3500" dirty="0"/>
              <a:t>public key that will be used in subsequent </a:t>
            </a:r>
            <a:r>
              <a:rPr lang="en-US" sz="3500" dirty="0" err="1"/>
              <a:t>microblocks</a:t>
            </a:r>
            <a:endParaRPr lang="en-US" sz="35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600" dirty="0"/>
              <a:t>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generate a key block</a:t>
            </a:r>
            <a:r>
              <a:rPr lang="en-US" sz="3600" dirty="0"/>
              <a:t>, the miner must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iterate through nonce values </a:t>
            </a:r>
            <a:r>
              <a:rPr lang="en-US" sz="3600" dirty="0"/>
              <a:t>until the </a:t>
            </a:r>
            <a:r>
              <a:rPr lang="en-US" sz="3600" dirty="0" err="1"/>
              <a:t>cryptopuzzle</a:t>
            </a:r>
            <a:r>
              <a:rPr lang="en-US" sz="3600" dirty="0"/>
              <a:t> condition is met</a:t>
            </a:r>
          </a:p>
          <a:p>
            <a:endParaRPr lang="en-US" sz="3600" dirty="0"/>
          </a:p>
          <a:p>
            <a:pPr lvl="1"/>
            <a:endParaRPr lang="en-US" sz="3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Bitcoin-NG</a:t>
            </a:r>
          </a:p>
        </p:txBody>
      </p:sp>
    </p:spTree>
    <p:extLst>
      <p:ext uri="{BB962C8B-B14F-4D97-AF65-F5344CB8AC3E}">
        <p14:creationId xmlns:p14="http://schemas.microsoft.com/office/powerpoint/2010/main" val="5154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2"/>
            <a:ext cx="11804822" cy="5467560"/>
          </a:xfrm>
        </p:spPr>
        <p:txBody>
          <a:bodyPr>
            <a:normAutofit fontScale="92500"/>
          </a:bodyPr>
          <a:lstStyle/>
          <a:p>
            <a:r>
              <a:rPr lang="en-US" sz="3300" dirty="0"/>
              <a:t>A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microblock</a:t>
            </a:r>
            <a:r>
              <a:rPr lang="en-US" sz="3300" dirty="0"/>
              <a:t> contains ledger entries and a header</a:t>
            </a:r>
          </a:p>
          <a:p>
            <a:pPr lvl="1"/>
            <a:r>
              <a:rPr lang="en-US" sz="3100" dirty="0"/>
              <a:t>The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header</a:t>
            </a:r>
            <a:r>
              <a:rPr lang="en-US" sz="3100" dirty="0"/>
              <a:t> contains the reference to the previous block</a:t>
            </a:r>
          </a:p>
          <a:p>
            <a:pPr lvl="1"/>
            <a:r>
              <a:rPr lang="en-US" sz="3100" dirty="0"/>
              <a:t>The current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Unix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time</a:t>
            </a:r>
          </a:p>
          <a:p>
            <a:pPr lvl="1"/>
            <a:r>
              <a:rPr lang="en-US" sz="3100" dirty="0"/>
              <a:t>A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cryptographic hash of its ledger entries</a:t>
            </a:r>
          </a:p>
          <a:p>
            <a:pPr lvl="1"/>
            <a:r>
              <a:rPr lang="en-US" sz="3100" dirty="0"/>
              <a:t>And a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cryptographic signature of the header</a:t>
            </a:r>
          </a:p>
          <a:p>
            <a:pPr lvl="1"/>
            <a:r>
              <a:rPr lang="en-US" sz="3100" dirty="0"/>
              <a:t>The signature uses the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  <a:r>
              <a:rPr lang="en-US" sz="3100" dirty="0"/>
              <a:t>that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matches the public key </a:t>
            </a:r>
            <a:r>
              <a:rPr lang="en-US" sz="3100" dirty="0"/>
              <a:t>in the latest key block in the chain</a:t>
            </a:r>
          </a:p>
          <a:p>
            <a:pPr lvl="1"/>
            <a:r>
              <a:rPr lang="en-US" sz="3100" dirty="0"/>
              <a:t>For a </a:t>
            </a:r>
            <a:r>
              <a:rPr lang="en-US" sz="3100" b="1" dirty="0" err="1">
                <a:solidFill>
                  <a:schemeClr val="tx2">
                    <a:lumMod val="75000"/>
                  </a:schemeClr>
                </a:solidFill>
              </a:rPr>
              <a:t>microblock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 to be valid</a:t>
            </a:r>
            <a:r>
              <a:rPr lang="en-US" sz="3100" dirty="0"/>
              <a:t>, all its entries must be valid according to the specification of the state machine, and the signature has to be valid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Bitcoin-NG</a:t>
            </a:r>
          </a:p>
        </p:txBody>
      </p:sp>
    </p:spTree>
    <p:extLst>
      <p:ext uri="{BB962C8B-B14F-4D97-AF65-F5344CB8AC3E}">
        <p14:creationId xmlns:p14="http://schemas.microsoft.com/office/powerpoint/2010/main" val="372638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2"/>
            <a:ext cx="11804822" cy="5467560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/>
              <a:t>Once a node generates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 block </a:t>
            </a:r>
            <a:r>
              <a:rPr lang="en-US" sz="3300" dirty="0"/>
              <a:t>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dirty="0"/>
              <a:t>becomes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leader</a:t>
            </a:r>
          </a:p>
          <a:p>
            <a:r>
              <a:rPr lang="en-US" sz="3300" dirty="0"/>
              <a:t>As a leader, the node is allowed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generate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microblocks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dirty="0"/>
              <a:t>at a set rate smaller than a predefined maximum</a:t>
            </a:r>
          </a:p>
          <a:p>
            <a:r>
              <a:rPr lang="en-US" sz="3300" dirty="0"/>
              <a:t>The maximum rate is deterministic, and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much higher </a:t>
            </a:r>
            <a:r>
              <a:rPr lang="en-US" sz="3300" dirty="0"/>
              <a:t>than the average interval between key blocks</a:t>
            </a:r>
          </a:p>
          <a:p>
            <a:r>
              <a:rPr lang="en-US" sz="3300" dirty="0"/>
              <a:t>The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size of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microblocks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dirty="0"/>
              <a:t>is bounded by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predefined maximum</a:t>
            </a:r>
          </a:p>
          <a:p>
            <a:r>
              <a:rPr lang="en-US" sz="3300" dirty="0"/>
              <a:t>Specifically, if the timestamp of a </a:t>
            </a:r>
            <a:r>
              <a:rPr lang="en-US" sz="3300" dirty="0" err="1"/>
              <a:t>microblock</a:t>
            </a:r>
            <a:r>
              <a:rPr lang="en-US" sz="3300" dirty="0"/>
              <a:t> is in the future, or if its difference with its predecessor’s timestamp is smaller than the minimum, then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the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microblock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is invalid</a:t>
            </a:r>
          </a:p>
          <a:p>
            <a:r>
              <a:rPr lang="en-US" sz="3300" dirty="0"/>
              <a:t>This bound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prohibits a leader </a:t>
            </a:r>
            <a:r>
              <a:rPr lang="en-US" sz="3300" dirty="0"/>
              <a:t>(malicious, greedy, or broken)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swamping </a:t>
            </a:r>
            <a:r>
              <a:rPr lang="en-US" sz="3300" dirty="0"/>
              <a:t>the system with </a:t>
            </a:r>
            <a:r>
              <a:rPr lang="en-US" sz="3300" dirty="0" err="1"/>
              <a:t>microblocks</a:t>
            </a:r>
            <a:r>
              <a:rPr lang="en-US" sz="3300" dirty="0"/>
              <a:t> 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Bitcoin-NG</a:t>
            </a:r>
          </a:p>
        </p:txBody>
      </p:sp>
    </p:spTree>
    <p:extLst>
      <p:ext uri="{BB962C8B-B14F-4D97-AF65-F5344CB8AC3E}">
        <p14:creationId xmlns:p14="http://schemas.microsoft.com/office/powerpoint/2010/main" val="33659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Bandwidth</a:t>
            </a:r>
            <a:endParaRPr lang="en-US" b="1" dirty="0"/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megabyte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per block</a:t>
            </a:r>
          </a:p>
          <a:p>
            <a:pPr lvl="1"/>
            <a:r>
              <a:rPr lang="en-US" dirty="0"/>
              <a:t>About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10 minutes</a:t>
            </a:r>
            <a:r>
              <a:rPr lang="en-US" b="1" dirty="0"/>
              <a:t> </a:t>
            </a:r>
            <a:r>
              <a:rPr lang="en-US" dirty="0"/>
              <a:t>per block</a:t>
            </a:r>
          </a:p>
          <a:p>
            <a:pPr lvl="1"/>
            <a:r>
              <a:rPr lang="en-US" dirty="0"/>
              <a:t>Removing this limit requires a “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hard fork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Changes are backward-incompatible</a:t>
            </a:r>
            <a:endParaRPr lang="bg-BG" dirty="0"/>
          </a:p>
          <a:p>
            <a:r>
              <a:rPr lang="en-US" dirty="0"/>
              <a:t>The high processing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fees</a:t>
            </a:r>
          </a:p>
          <a:p>
            <a:r>
              <a:rPr lang="en-US" dirty="0"/>
              <a:t>The tendency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centralization</a:t>
            </a:r>
          </a:p>
          <a:p>
            <a:pPr lvl="1"/>
            <a:r>
              <a:rPr lang="en-US" dirty="0"/>
              <a:t>Larger requirements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storage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bandwidth</a:t>
            </a:r>
            <a:r>
              <a:rPr lang="en-US" dirty="0"/>
              <a:t>,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computational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power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Scalability: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57F47-F99B-4C78-B7A9-2FC1418FC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362200"/>
            <a:ext cx="2924175" cy="2704547"/>
          </a:xfrm>
          <a:prstGeom prst="roundRect">
            <a:avLst>
              <a:gd name="adj" fmla="val 1812"/>
            </a:avLst>
          </a:prstGeom>
        </p:spPr>
      </p:pic>
    </p:spTree>
    <p:extLst>
      <p:ext uri="{BB962C8B-B14F-4D97-AF65-F5344CB8AC3E}">
        <p14:creationId xmlns:p14="http://schemas.microsoft.com/office/powerpoint/2010/main" val="248007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the Bitcoin-NG Chain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0E4F850-5365-451A-BEE5-6706426C4F72}"/>
              </a:ext>
            </a:extLst>
          </p:cNvPr>
          <p:cNvSpPr txBox="1">
            <a:spLocks/>
          </p:cNvSpPr>
          <p:nvPr/>
        </p:nvSpPr>
        <p:spPr>
          <a:xfrm>
            <a:off x="150812" y="1044477"/>
            <a:ext cx="11067614" cy="108912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Microblocks</a:t>
            </a:r>
            <a:r>
              <a:rPr lang="en-US" sz="2800" dirty="0"/>
              <a:t> (circles) are signed with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private key </a:t>
            </a:r>
          </a:p>
          <a:p>
            <a:pPr lvl="1"/>
            <a:r>
              <a:rPr lang="en-US" sz="2600" dirty="0"/>
              <a:t>Matching the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sz="2600" dirty="0"/>
              <a:t>in the last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</a:rPr>
              <a:t>key block </a:t>
            </a:r>
            <a:r>
              <a:rPr lang="en-US" sz="2600" dirty="0"/>
              <a:t>(squares)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291510-FD1B-44E8-8231-909EF4F880AA}"/>
              </a:ext>
            </a:extLst>
          </p:cNvPr>
          <p:cNvCxnSpPr>
            <a:cxnSpLocks/>
          </p:cNvCxnSpPr>
          <p:nvPr/>
        </p:nvCxnSpPr>
        <p:spPr>
          <a:xfrm flipV="1">
            <a:off x="6626273" y="3278281"/>
            <a:ext cx="1498471" cy="71029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396EF9-D892-435D-8E81-F6B59CB9EC96}"/>
              </a:ext>
            </a:extLst>
          </p:cNvPr>
          <p:cNvCxnSpPr>
            <a:cxnSpLocks/>
          </p:cNvCxnSpPr>
          <p:nvPr/>
        </p:nvCxnSpPr>
        <p:spPr>
          <a:xfrm>
            <a:off x="5977851" y="4583148"/>
            <a:ext cx="7389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5D38C1-EF3E-4B7F-89A9-4F94B52EB6BA}"/>
              </a:ext>
            </a:extLst>
          </p:cNvPr>
          <p:cNvCxnSpPr>
            <a:cxnSpLocks/>
          </p:cNvCxnSpPr>
          <p:nvPr/>
        </p:nvCxnSpPr>
        <p:spPr>
          <a:xfrm>
            <a:off x="9010068" y="4560036"/>
            <a:ext cx="19421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5D0CB9-9FCB-4FB6-A40B-684829471850}"/>
              </a:ext>
            </a:extLst>
          </p:cNvPr>
          <p:cNvGrpSpPr/>
          <p:nvPr/>
        </p:nvGrpSpPr>
        <p:grpSpPr>
          <a:xfrm>
            <a:off x="1431885" y="4100450"/>
            <a:ext cx="8246351" cy="942285"/>
            <a:chOff x="1431885" y="4100450"/>
            <a:chExt cx="8246351" cy="94228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3805DC-6F86-4A55-86DC-6F7720638AC9}"/>
                </a:ext>
              </a:extLst>
            </p:cNvPr>
            <p:cNvSpPr/>
            <p:nvPr/>
          </p:nvSpPr>
          <p:spPr>
            <a:xfrm>
              <a:off x="2170849" y="4123563"/>
              <a:ext cx="963612" cy="91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sig</a:t>
              </a:r>
              <a:r>
                <a:rPr lang="en-US" baseline="-25000" dirty="0" err="1"/>
                <a:t>A</a:t>
              </a:r>
              <a:endParaRPr lang="bg-BG" baseline="-250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EFE3C8F-2BD4-445F-964A-B1B6A3C3810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1431885" y="4583149"/>
              <a:ext cx="73896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4E3394-D913-4828-9762-4B6BFC7AFA40}"/>
                </a:ext>
              </a:extLst>
            </p:cNvPr>
            <p:cNvSpPr/>
            <p:nvPr/>
          </p:nvSpPr>
          <p:spPr>
            <a:xfrm>
              <a:off x="3365603" y="4123563"/>
              <a:ext cx="963612" cy="91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sig</a:t>
              </a:r>
              <a:r>
                <a:rPr lang="en-US" baseline="-25000" dirty="0" err="1"/>
                <a:t>A</a:t>
              </a:r>
              <a:endParaRPr lang="bg-BG" baseline="-250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55A877-4751-47EB-BB7B-98213E6CF427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2626639" y="4583149"/>
              <a:ext cx="73896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7346126-D6CC-46E9-AFF1-46747B6CE12C}"/>
                </a:ext>
              </a:extLst>
            </p:cNvPr>
            <p:cNvCxnSpPr>
              <a:cxnSpLocks/>
            </p:cNvCxnSpPr>
            <p:nvPr/>
          </p:nvCxnSpPr>
          <p:spPr>
            <a:xfrm>
              <a:off x="3997833" y="4583149"/>
              <a:ext cx="73896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809EB2-F95D-46E8-A5A0-2B7D9235E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362" y="4229427"/>
              <a:ext cx="531572" cy="6156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7805CB-DDC8-488A-9635-29AB1CB79D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732" y="4200545"/>
              <a:ext cx="531572" cy="6156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D7114-AD2E-4239-B648-C918C5022FFA}"/>
                </a:ext>
              </a:extLst>
            </p:cNvPr>
            <p:cNvSpPr/>
            <p:nvPr/>
          </p:nvSpPr>
          <p:spPr>
            <a:xfrm>
              <a:off x="5283864" y="4123563"/>
              <a:ext cx="963612" cy="91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sig</a:t>
              </a:r>
              <a:r>
                <a:rPr lang="en-US" baseline="-25000" dirty="0" err="1"/>
                <a:t>A</a:t>
              </a:r>
              <a:endParaRPr lang="bg-BG" baseline="-250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240FEAF-3E06-423A-8542-F42EB13336A8}"/>
                </a:ext>
              </a:extLst>
            </p:cNvPr>
            <p:cNvCxnSpPr>
              <a:cxnSpLocks/>
            </p:cNvCxnSpPr>
            <p:nvPr/>
          </p:nvCxnSpPr>
          <p:spPr>
            <a:xfrm>
              <a:off x="5025934" y="4583149"/>
              <a:ext cx="3813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7D83F6-CAC3-4826-8A10-3A967266D4D7}"/>
                </a:ext>
              </a:extLst>
            </p:cNvPr>
            <p:cNvSpPr/>
            <p:nvPr/>
          </p:nvSpPr>
          <p:spPr>
            <a:xfrm>
              <a:off x="8046456" y="4100450"/>
              <a:ext cx="963612" cy="919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sig</a:t>
              </a:r>
              <a:r>
                <a:rPr lang="en-US" baseline="-25000" dirty="0" err="1"/>
                <a:t>B</a:t>
              </a:r>
              <a:endParaRPr lang="bg-BG" baseline="-25000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7003DAE-538B-44CC-8336-6223551C5119}"/>
                </a:ext>
              </a:extLst>
            </p:cNvPr>
            <p:cNvCxnSpPr>
              <a:cxnSpLocks/>
            </p:cNvCxnSpPr>
            <p:nvPr/>
          </p:nvCxnSpPr>
          <p:spPr>
            <a:xfrm>
              <a:off x="9308754" y="4560036"/>
              <a:ext cx="369482" cy="946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36ED9A-117D-4965-84AF-2AE9BA5EB978}"/>
              </a:ext>
            </a:extLst>
          </p:cNvPr>
          <p:cNvCxnSpPr>
            <a:cxnSpLocks/>
          </p:cNvCxnSpPr>
          <p:nvPr/>
        </p:nvCxnSpPr>
        <p:spPr>
          <a:xfrm>
            <a:off x="487501" y="4583148"/>
            <a:ext cx="369482" cy="94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47CE83B-FEF4-4E0A-AA27-E9F266A0C0C5}"/>
              </a:ext>
            </a:extLst>
          </p:cNvPr>
          <p:cNvGrpSpPr/>
          <p:nvPr/>
        </p:nvGrpSpPr>
        <p:grpSpPr>
          <a:xfrm>
            <a:off x="2116522" y="3081674"/>
            <a:ext cx="4192164" cy="958210"/>
            <a:chOff x="2116522" y="3081674"/>
            <a:chExt cx="4192164" cy="958210"/>
          </a:xfrm>
        </p:grpSpPr>
        <p:sp>
          <p:nvSpPr>
            <p:cNvPr id="59" name="Left Brace 58">
              <a:extLst>
                <a:ext uri="{FF2B5EF4-FFF2-40B4-BE49-F238E27FC236}">
                  <a16:creationId xmlns:a16="http://schemas.microsoft.com/office/drawing/2014/main" id="{83465DB0-6926-44C2-9EC2-CFB9D4CEC7DE}"/>
                </a:ext>
              </a:extLst>
            </p:cNvPr>
            <p:cNvSpPr/>
            <p:nvPr/>
          </p:nvSpPr>
          <p:spPr>
            <a:xfrm rot="5400000">
              <a:off x="3904784" y="1635982"/>
              <a:ext cx="615640" cy="4192164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48F5A5-C761-44EC-885F-6166A9C5E85A}"/>
                </a:ext>
              </a:extLst>
            </p:cNvPr>
            <p:cNvSpPr txBox="1"/>
            <p:nvPr/>
          </p:nvSpPr>
          <p:spPr>
            <a:xfrm>
              <a:off x="3847409" y="3081674"/>
              <a:ext cx="781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fees</a:t>
              </a:r>
              <a:endParaRPr lang="bg-BG" sz="28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0B61AE-6B28-4FF9-BFA9-41F38431CD8E}"/>
              </a:ext>
            </a:extLst>
          </p:cNvPr>
          <p:cNvGrpSpPr/>
          <p:nvPr/>
        </p:nvGrpSpPr>
        <p:grpSpPr>
          <a:xfrm>
            <a:off x="188815" y="4161656"/>
            <a:ext cx="7857641" cy="829341"/>
            <a:chOff x="188815" y="4161656"/>
            <a:chExt cx="7857641" cy="82934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195C41-3901-4304-9BFF-BF5791172FCC}"/>
                </a:ext>
              </a:extLst>
            </p:cNvPr>
            <p:cNvSpPr/>
            <p:nvPr/>
          </p:nvSpPr>
          <p:spPr>
            <a:xfrm>
              <a:off x="745431" y="4161656"/>
              <a:ext cx="1007734" cy="8156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PK</a:t>
              </a:r>
              <a:r>
                <a:rPr lang="en-US" sz="2800" baseline="-25000" dirty="0"/>
                <a:t>A</a:t>
              </a:r>
              <a:endParaRPr lang="bg-BG" sz="2800" baseline="-250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483B1D-A9C1-466C-8FD6-C616BCB878A9}"/>
                </a:ext>
              </a:extLst>
            </p:cNvPr>
            <p:cNvSpPr/>
            <p:nvPr/>
          </p:nvSpPr>
          <p:spPr>
            <a:xfrm>
              <a:off x="6643099" y="4175300"/>
              <a:ext cx="1007734" cy="8156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PK</a:t>
              </a:r>
              <a:r>
                <a:rPr lang="en-US" sz="2800" baseline="-25000" dirty="0"/>
                <a:t>B</a:t>
              </a:r>
              <a:endParaRPr lang="bg-BG" sz="2800" baseline="-25000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96A57F8-5350-4CAB-AEED-7CB58D02B531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7307492" y="4560036"/>
              <a:ext cx="73896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AB0443B-57F2-43E3-9474-BE8C623924B4}"/>
                </a:ext>
              </a:extLst>
            </p:cNvPr>
            <p:cNvCxnSpPr>
              <a:cxnSpLocks/>
            </p:cNvCxnSpPr>
            <p:nvPr/>
          </p:nvCxnSpPr>
          <p:spPr>
            <a:xfrm>
              <a:off x="188815" y="4583148"/>
              <a:ext cx="19421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3AE13-59DA-408A-A788-0033B0155C76}"/>
              </a:ext>
            </a:extLst>
          </p:cNvPr>
          <p:cNvGrpSpPr/>
          <p:nvPr/>
        </p:nvGrpSpPr>
        <p:grpSpPr>
          <a:xfrm>
            <a:off x="2338333" y="4999425"/>
            <a:ext cx="1808765" cy="1007971"/>
            <a:chOff x="2338333" y="4999425"/>
            <a:chExt cx="1808765" cy="100797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F39B00-637E-45CF-8F0C-D7D7C5AD29EF}"/>
                </a:ext>
              </a:extLst>
            </p:cNvPr>
            <p:cNvCxnSpPr>
              <a:stCxn id="24" idx="4"/>
            </p:cNvCxnSpPr>
            <p:nvPr/>
          </p:nvCxnSpPr>
          <p:spPr>
            <a:xfrm flipH="1">
              <a:off x="2651085" y="5042735"/>
              <a:ext cx="1570" cy="44746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3F1CB87-961D-463F-9FBD-F3ADF7373A7E}"/>
                </a:ext>
              </a:extLst>
            </p:cNvPr>
            <p:cNvCxnSpPr/>
            <p:nvPr/>
          </p:nvCxnSpPr>
          <p:spPr>
            <a:xfrm flipH="1">
              <a:off x="3834348" y="4999425"/>
              <a:ext cx="1570" cy="44746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588C51B-3D70-4EC1-9719-D03EF9331FA1}"/>
                </a:ext>
              </a:extLst>
            </p:cNvPr>
            <p:cNvSpPr txBox="1"/>
            <p:nvPr/>
          </p:nvSpPr>
          <p:spPr>
            <a:xfrm>
              <a:off x="2338333" y="5484176"/>
              <a:ext cx="1808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 seconds</a:t>
              </a:r>
              <a:endParaRPr lang="bg-BG" sz="2800" dirty="0"/>
            </a:p>
          </p:txBody>
        </p:sp>
        <p:sp>
          <p:nvSpPr>
            <p:cNvPr id="71" name="Arrow: Left-Right 70">
              <a:extLst>
                <a:ext uri="{FF2B5EF4-FFF2-40B4-BE49-F238E27FC236}">
                  <a16:creationId xmlns:a16="http://schemas.microsoft.com/office/drawing/2014/main" id="{2A465392-E99E-4AF1-A2E9-ABBE96BBADCD}"/>
                </a:ext>
              </a:extLst>
            </p:cNvPr>
            <p:cNvSpPr/>
            <p:nvPr/>
          </p:nvSpPr>
          <p:spPr>
            <a:xfrm>
              <a:off x="2651085" y="5279870"/>
              <a:ext cx="1181692" cy="2212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C91467-D2BE-45C0-B677-E465D0162B2D}"/>
              </a:ext>
            </a:extLst>
          </p:cNvPr>
          <p:cNvGrpSpPr/>
          <p:nvPr/>
        </p:nvGrpSpPr>
        <p:grpSpPr>
          <a:xfrm>
            <a:off x="1249298" y="4977353"/>
            <a:ext cx="5897668" cy="1527596"/>
            <a:chOff x="1249298" y="4977353"/>
            <a:chExt cx="5897668" cy="1527596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F5123B-9E6E-4406-8042-0F1BCD3B8F8F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249298" y="4977353"/>
              <a:ext cx="0" cy="13806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DC08129-BF1D-409F-8E41-B4327C38A346}"/>
                </a:ext>
              </a:extLst>
            </p:cNvPr>
            <p:cNvCxnSpPr>
              <a:cxnSpLocks/>
            </p:cNvCxnSpPr>
            <p:nvPr/>
          </p:nvCxnSpPr>
          <p:spPr>
            <a:xfrm>
              <a:off x="7146966" y="4999425"/>
              <a:ext cx="0" cy="13806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row: Left 78">
              <a:extLst>
                <a:ext uri="{FF2B5EF4-FFF2-40B4-BE49-F238E27FC236}">
                  <a16:creationId xmlns:a16="http://schemas.microsoft.com/office/drawing/2014/main" id="{BF840E85-A9AC-450D-8B68-E78ABE9F7C17}"/>
                </a:ext>
              </a:extLst>
            </p:cNvPr>
            <p:cNvSpPr/>
            <p:nvPr/>
          </p:nvSpPr>
          <p:spPr>
            <a:xfrm>
              <a:off x="1310845" y="6075226"/>
              <a:ext cx="1823616" cy="36202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B26ED6E-3247-4E07-BB95-B4495C1F2E3B}"/>
                </a:ext>
              </a:extLst>
            </p:cNvPr>
            <p:cNvSpPr txBox="1"/>
            <p:nvPr/>
          </p:nvSpPr>
          <p:spPr>
            <a:xfrm>
              <a:off x="3305464" y="5981729"/>
              <a:ext cx="1814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 minutes</a:t>
              </a:r>
              <a:endParaRPr lang="bg-BG" sz="2800" dirty="0"/>
            </a:p>
          </p:txBody>
        </p:sp>
        <p:sp>
          <p:nvSpPr>
            <p:cNvPr id="81" name="Arrow: Left 80">
              <a:extLst>
                <a:ext uri="{FF2B5EF4-FFF2-40B4-BE49-F238E27FC236}">
                  <a16:creationId xmlns:a16="http://schemas.microsoft.com/office/drawing/2014/main" id="{74F248EA-C895-40A7-88D5-799CD23483D8}"/>
                </a:ext>
              </a:extLst>
            </p:cNvPr>
            <p:cNvSpPr/>
            <p:nvPr/>
          </p:nvSpPr>
          <p:spPr>
            <a:xfrm rot="10800000">
              <a:off x="5283864" y="6074249"/>
              <a:ext cx="1824648" cy="31944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582CC1-BAA6-4D7D-8F2F-FB86D96E73D9}"/>
              </a:ext>
            </a:extLst>
          </p:cNvPr>
          <p:cNvGrpSpPr/>
          <p:nvPr/>
        </p:nvGrpSpPr>
        <p:grpSpPr>
          <a:xfrm>
            <a:off x="403088" y="2629149"/>
            <a:ext cx="3518675" cy="987570"/>
            <a:chOff x="403088" y="2629149"/>
            <a:chExt cx="3518675" cy="987570"/>
          </a:xfrm>
        </p:grpSpPr>
        <p:sp>
          <p:nvSpPr>
            <p:cNvPr id="61" name="Arrow: Curved Right 60">
              <a:extLst>
                <a:ext uri="{FF2B5EF4-FFF2-40B4-BE49-F238E27FC236}">
                  <a16:creationId xmlns:a16="http://schemas.microsoft.com/office/drawing/2014/main" id="{C90D1C7D-3C20-442F-8192-29E28E54FE87}"/>
                </a:ext>
              </a:extLst>
            </p:cNvPr>
            <p:cNvSpPr/>
            <p:nvPr/>
          </p:nvSpPr>
          <p:spPr>
            <a:xfrm rot="4442094">
              <a:off x="1878957" y="1573912"/>
              <a:ext cx="987570" cy="309804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D0F7905-1E66-49E9-B556-B9B7CADF37B1}"/>
                </a:ext>
              </a:extLst>
            </p:cNvPr>
            <p:cNvSpPr txBox="1"/>
            <p:nvPr/>
          </p:nvSpPr>
          <p:spPr>
            <a:xfrm>
              <a:off x="403088" y="2950715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40%</a:t>
              </a:r>
              <a:endParaRPr lang="bg-BG" sz="28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A0F5D-F5AF-4579-9C5A-2EBEAECE65DD}"/>
              </a:ext>
            </a:extLst>
          </p:cNvPr>
          <p:cNvGrpSpPr/>
          <p:nvPr/>
        </p:nvGrpSpPr>
        <p:grpSpPr>
          <a:xfrm>
            <a:off x="4505301" y="2657427"/>
            <a:ext cx="3383051" cy="1054410"/>
            <a:chOff x="4505301" y="2657427"/>
            <a:chExt cx="3383051" cy="1054410"/>
          </a:xfrm>
        </p:grpSpPr>
        <p:sp>
          <p:nvSpPr>
            <p:cNvPr id="62" name="Arrow: Curved Right 61">
              <a:extLst>
                <a:ext uri="{FF2B5EF4-FFF2-40B4-BE49-F238E27FC236}">
                  <a16:creationId xmlns:a16="http://schemas.microsoft.com/office/drawing/2014/main" id="{84505E46-A723-4487-96D2-18E5D49369A8}"/>
                </a:ext>
              </a:extLst>
            </p:cNvPr>
            <p:cNvSpPr/>
            <p:nvPr/>
          </p:nvSpPr>
          <p:spPr>
            <a:xfrm rot="6581674" flipV="1">
              <a:off x="5507318" y="1655410"/>
              <a:ext cx="1054410" cy="305844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6FC4B5-96C6-4A52-B2CA-D260756F7F1C}"/>
                </a:ext>
              </a:extLst>
            </p:cNvPr>
            <p:cNvSpPr txBox="1"/>
            <p:nvPr/>
          </p:nvSpPr>
          <p:spPr>
            <a:xfrm>
              <a:off x="7081721" y="2818696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60%</a:t>
              </a:r>
              <a:endParaRPr lang="bg-BG" sz="2800" dirty="0"/>
            </a:p>
          </p:txBody>
        </p:sp>
      </p:grp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FBEB79A4-340E-4BB4-84D8-E45F1FEC704C}"/>
              </a:ext>
            </a:extLst>
          </p:cNvPr>
          <p:cNvSpPr txBox="1">
            <a:spLocks/>
          </p:cNvSpPr>
          <p:nvPr/>
        </p:nvSpPr>
        <p:spPr>
          <a:xfrm>
            <a:off x="8075612" y="1849424"/>
            <a:ext cx="4064081" cy="216352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550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Fee</a:t>
            </a:r>
            <a:r>
              <a:rPr lang="en-US" sz="5000" dirty="0"/>
              <a:t> is distributed </a:t>
            </a:r>
          </a:p>
          <a:p>
            <a:pPr lvl="1"/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40%</a:t>
            </a:r>
            <a:r>
              <a:rPr lang="en-US" sz="4800" dirty="0"/>
              <a:t> to the 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leader</a:t>
            </a:r>
            <a:r>
              <a:rPr lang="en-US" sz="4800" dirty="0"/>
              <a:t> and </a:t>
            </a:r>
          </a:p>
          <a:p>
            <a:pPr lvl="1"/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60%</a:t>
            </a:r>
            <a:r>
              <a:rPr lang="en-US" sz="4800" dirty="0"/>
              <a:t> to the next one-</a:t>
            </a:r>
            <a:br>
              <a:rPr lang="en-US" sz="4800" dirty="0"/>
            </a:br>
            <a:r>
              <a:rPr lang="en-US" sz="4800" dirty="0"/>
              <a:t>Generation Blockchains </a:t>
            </a:r>
            <a:br>
              <a:rPr lang="en-US" sz="4800" dirty="0"/>
            </a:br>
            <a:r>
              <a:rPr lang="en-US" sz="4800" dirty="0"/>
              <a:t>protocol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62F6932E-CEC3-4467-88E7-B5955E1FEA70}"/>
              </a:ext>
            </a:extLst>
          </p:cNvPr>
          <p:cNvSpPr txBox="1">
            <a:spLocks/>
          </p:cNvSpPr>
          <p:nvPr/>
        </p:nvSpPr>
        <p:spPr>
          <a:xfrm>
            <a:off x="7680261" y="5116587"/>
            <a:ext cx="4137189" cy="1604892"/>
          </a:xfrm>
          <a:prstGeom prst="rect">
            <a:avLst/>
          </a:prstGeom>
        </p:spPr>
        <p:txBody>
          <a:bodyPr vert="horz" lIns="108000" tIns="36000" rIns="108000" bIns="36000" rtlCol="0">
            <a:normAutofit fontScale="47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New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5000" b="1" dirty="0" err="1">
                <a:solidFill>
                  <a:schemeClr val="tx2">
                    <a:lumMod val="75000"/>
                  </a:schemeClr>
                </a:solidFill>
              </a:rPr>
              <a:t>microblock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800" dirty="0"/>
              <a:t>is generated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800" dirty="0"/>
              <a:t>every</a:t>
            </a:r>
            <a:r>
              <a:rPr lang="en-US" sz="5000" b="1" dirty="0">
                <a:solidFill>
                  <a:schemeClr val="tx2">
                    <a:lumMod val="75000"/>
                  </a:schemeClr>
                </a:solidFill>
              </a:rPr>
              <a:t> 10 seconds</a:t>
            </a:r>
          </a:p>
          <a:p>
            <a:r>
              <a:rPr lang="en-US" sz="4800" dirty="0"/>
              <a:t>New </a:t>
            </a:r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key block </a:t>
            </a:r>
            <a:r>
              <a:rPr lang="en-US" sz="4800" dirty="0"/>
              <a:t>appears every </a:t>
            </a:r>
            <a:r>
              <a:rPr lang="en-US" sz="5100" b="1" dirty="0">
                <a:solidFill>
                  <a:schemeClr val="tx2">
                    <a:lumMod val="75000"/>
                  </a:schemeClr>
                </a:solidFill>
              </a:rPr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147466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2"/>
            <a:ext cx="11804822" cy="546756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Microblocks</a:t>
            </a:r>
            <a:r>
              <a:rPr lang="en-US" sz="3300" dirty="0"/>
              <a:t> do not affect the weight of the chain, as they do not contain proof of work</a:t>
            </a:r>
          </a:p>
          <a:p>
            <a:pPr lvl="1"/>
            <a:r>
              <a:rPr lang="en-US" sz="3100" dirty="0"/>
              <a:t>This is critical for keeping the incentives aligned</a:t>
            </a:r>
          </a:p>
          <a:p>
            <a:pPr lvl="1"/>
            <a:r>
              <a:rPr lang="en-US" sz="3100" dirty="0"/>
              <a:t>If </a:t>
            </a:r>
            <a:r>
              <a:rPr lang="en-US" sz="3100" dirty="0" err="1"/>
              <a:t>microblocks</a:t>
            </a:r>
            <a:r>
              <a:rPr lang="en-US" sz="3100" dirty="0"/>
              <a:t> carried weight, an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attacker</a:t>
            </a:r>
            <a:r>
              <a:rPr lang="en-US" sz="3100" dirty="0"/>
              <a:t> could keep secret </a:t>
            </a:r>
            <a:r>
              <a:rPr lang="en-US" sz="3100" dirty="0" err="1"/>
              <a:t>microblocks</a:t>
            </a:r>
            <a:r>
              <a:rPr lang="en-US" sz="3100" dirty="0"/>
              <a:t> and gain advantage by mining on </a:t>
            </a:r>
            <a:r>
              <a:rPr lang="en-US" sz="3100" dirty="0" err="1"/>
              <a:t>microblocks</a:t>
            </a:r>
            <a:r>
              <a:rPr lang="en-US" sz="3100" dirty="0"/>
              <a:t> unpublished to anyone else</a:t>
            </a:r>
          </a:p>
          <a:p>
            <a:r>
              <a:rPr lang="en-US" sz="3300" dirty="0"/>
              <a:t>To maintain a set average rate,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difficulty</a:t>
            </a:r>
            <a:r>
              <a:rPr lang="en-US" sz="3300" dirty="0"/>
              <a:t> is adjusted by deterministically changing the target value based on the Unix time in the key block headers</a:t>
            </a:r>
          </a:p>
          <a:p>
            <a:r>
              <a:rPr lang="en-US" sz="3300" dirty="0"/>
              <a:t>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case of a fork</a:t>
            </a:r>
            <a:r>
              <a:rPr lang="en-US" sz="3300" dirty="0"/>
              <a:t>, just as in Bitcoin, the nodes pick the branch with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most work</a:t>
            </a:r>
            <a:r>
              <a:rPr lang="en-US" sz="3300" dirty="0"/>
              <a:t>, aggregated over all key blocks, with random tie breaking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Bitcoin-NG</a:t>
            </a:r>
          </a:p>
        </p:txBody>
      </p:sp>
    </p:spTree>
    <p:extLst>
      <p:ext uri="{BB962C8B-B14F-4D97-AF65-F5344CB8AC3E}">
        <p14:creationId xmlns:p14="http://schemas.microsoft.com/office/powerpoint/2010/main" val="229708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8829" y="6317323"/>
            <a:ext cx="409523" cy="18561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1"/>
            <a:ext cx="11804822" cy="22968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Key block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fork</a:t>
            </a:r>
          </a:p>
          <a:p>
            <a:pPr lvl="1"/>
            <a:r>
              <a:rPr lang="en-US" sz="3100" dirty="0"/>
              <a:t>Blocks have the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same chain weight</a:t>
            </a:r>
          </a:p>
          <a:p>
            <a:pPr lvl="1"/>
            <a:r>
              <a:rPr lang="en-US" sz="3100" dirty="0"/>
              <a:t>And the fork is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not resolved</a:t>
            </a:r>
          </a:p>
          <a:p>
            <a:pPr lvl="1"/>
            <a:r>
              <a:rPr lang="en-US" sz="3100" dirty="0"/>
              <a:t>Until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key block </a:t>
            </a:r>
            <a:r>
              <a:rPr lang="en-US" sz="3100" dirty="0"/>
              <a:t>“7” is published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Bitcoin-NG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4B40F1-5F5D-4203-BD3E-14EA3A7A4CFC}"/>
              </a:ext>
            </a:extLst>
          </p:cNvPr>
          <p:cNvGrpSpPr/>
          <p:nvPr/>
        </p:nvGrpSpPr>
        <p:grpSpPr>
          <a:xfrm>
            <a:off x="77149" y="4124909"/>
            <a:ext cx="3898649" cy="868335"/>
            <a:chOff x="77149" y="4124909"/>
            <a:chExt cx="3898649" cy="8683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80B9BA-EE14-471D-BD31-C4841EBA44B8}"/>
                </a:ext>
              </a:extLst>
            </p:cNvPr>
            <p:cNvSpPr/>
            <p:nvPr/>
          </p:nvSpPr>
          <p:spPr>
            <a:xfrm>
              <a:off x="435382" y="4157280"/>
              <a:ext cx="962380" cy="770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baseline="-250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2CC7210-F316-480C-B160-5E36CCCF93BD}"/>
                </a:ext>
              </a:extLst>
            </p:cNvPr>
            <p:cNvSpPr/>
            <p:nvPr/>
          </p:nvSpPr>
          <p:spPr>
            <a:xfrm>
              <a:off x="1860800" y="4124909"/>
              <a:ext cx="920244" cy="8683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baseline="-250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A729BB-0A62-47CC-AC51-AF67868D16D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121836" y="4533659"/>
              <a:ext cx="738964" cy="254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E7FD43-68AC-4EDE-B142-26F74D1FDC77}"/>
                </a:ext>
              </a:extLst>
            </p:cNvPr>
            <p:cNvSpPr/>
            <p:nvPr/>
          </p:nvSpPr>
          <p:spPr>
            <a:xfrm>
              <a:off x="3055554" y="4124909"/>
              <a:ext cx="920244" cy="8683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bg-BG" baseline="-250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A4BCB5-6307-41F8-9927-8C8C3CD5B62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316590" y="4533659"/>
              <a:ext cx="738964" cy="254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20DEF3-C402-4C5D-B624-33DE66999643}"/>
                </a:ext>
              </a:extLst>
            </p:cNvPr>
            <p:cNvCxnSpPr>
              <a:cxnSpLocks/>
            </p:cNvCxnSpPr>
            <p:nvPr/>
          </p:nvCxnSpPr>
          <p:spPr>
            <a:xfrm>
              <a:off x="77149" y="4533658"/>
              <a:ext cx="20307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E9D0B9-DAB1-49C2-BF06-723713AA8EE6}"/>
              </a:ext>
            </a:extLst>
          </p:cNvPr>
          <p:cNvGrpSpPr/>
          <p:nvPr/>
        </p:nvGrpSpPr>
        <p:grpSpPr>
          <a:xfrm>
            <a:off x="3975798" y="4559077"/>
            <a:ext cx="1378699" cy="1033721"/>
            <a:chOff x="3975798" y="4559077"/>
            <a:chExt cx="1378699" cy="103372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EAB3AF-B224-401A-8A64-D36E2A2FB51E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3975798" y="4559077"/>
              <a:ext cx="593255" cy="82084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7552BA-2C97-486A-B1FB-D81011BEBC02}"/>
                </a:ext>
              </a:extLst>
            </p:cNvPr>
            <p:cNvSpPr/>
            <p:nvPr/>
          </p:nvSpPr>
          <p:spPr>
            <a:xfrm>
              <a:off x="4465625" y="4822215"/>
              <a:ext cx="888872" cy="770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</a:t>
              </a:r>
              <a:endParaRPr lang="bg-BG" sz="2800" baseline="-250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277AA-AF21-44C6-9F5E-D06DDC594FCD}"/>
              </a:ext>
            </a:extLst>
          </p:cNvPr>
          <p:cNvGrpSpPr/>
          <p:nvPr/>
        </p:nvGrpSpPr>
        <p:grpSpPr>
          <a:xfrm>
            <a:off x="4757166" y="4767758"/>
            <a:ext cx="1659208" cy="868335"/>
            <a:chOff x="4757166" y="4767758"/>
            <a:chExt cx="1659208" cy="86833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6283E8-9F9C-42E1-9A1B-7D0D6469E11C}"/>
                </a:ext>
              </a:extLst>
            </p:cNvPr>
            <p:cNvSpPr/>
            <p:nvPr/>
          </p:nvSpPr>
          <p:spPr>
            <a:xfrm>
              <a:off x="5496130" y="4767758"/>
              <a:ext cx="920244" cy="8683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bg-BG" baseline="-2500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036EBD-1782-4F49-A29A-80EB17709498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4757166" y="5176508"/>
              <a:ext cx="738964" cy="254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DAEC83-7D11-4A5C-9F43-C9C2F4BE76EC}"/>
              </a:ext>
            </a:extLst>
          </p:cNvPr>
          <p:cNvGrpSpPr/>
          <p:nvPr/>
        </p:nvGrpSpPr>
        <p:grpSpPr>
          <a:xfrm>
            <a:off x="5858153" y="4746217"/>
            <a:ext cx="1659208" cy="868335"/>
            <a:chOff x="5858153" y="4746217"/>
            <a:chExt cx="1659208" cy="86833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BFF4BE-92BA-4A58-8388-EB7157D441C1}"/>
                </a:ext>
              </a:extLst>
            </p:cNvPr>
            <p:cNvSpPr/>
            <p:nvPr/>
          </p:nvSpPr>
          <p:spPr>
            <a:xfrm>
              <a:off x="6597117" y="4746217"/>
              <a:ext cx="920244" cy="8683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bg-BG" baseline="-250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737850-D96F-4E05-9B3A-EBD5716E7B01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5858153" y="5154967"/>
              <a:ext cx="738964" cy="254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9688BF-B45A-485A-9938-A09D17437BE0}"/>
              </a:ext>
            </a:extLst>
          </p:cNvPr>
          <p:cNvGrpSpPr/>
          <p:nvPr/>
        </p:nvGrpSpPr>
        <p:grpSpPr>
          <a:xfrm>
            <a:off x="5964834" y="3543987"/>
            <a:ext cx="1548314" cy="868335"/>
            <a:chOff x="5964834" y="3543987"/>
            <a:chExt cx="1548314" cy="86833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4DD5B8-5541-4E4E-ADA5-FE325CFEBE8F}"/>
                </a:ext>
              </a:extLst>
            </p:cNvPr>
            <p:cNvCxnSpPr>
              <a:cxnSpLocks/>
            </p:cNvCxnSpPr>
            <p:nvPr/>
          </p:nvCxnSpPr>
          <p:spPr>
            <a:xfrm>
              <a:off x="5964834" y="3952737"/>
              <a:ext cx="7057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B8178C-87EB-4024-9535-43BB5BDE7FBE}"/>
                </a:ext>
              </a:extLst>
            </p:cNvPr>
            <p:cNvSpPr/>
            <p:nvPr/>
          </p:nvSpPr>
          <p:spPr>
            <a:xfrm>
              <a:off x="6592904" y="3543987"/>
              <a:ext cx="920244" cy="868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r>
                <a:rPr lang="en-US" baseline="30000" dirty="0"/>
                <a:t>l</a:t>
              </a:r>
              <a:endParaRPr lang="bg-BG" baseline="300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2B35D0-3566-4222-A394-26000FC57A4D}"/>
              </a:ext>
            </a:extLst>
          </p:cNvPr>
          <p:cNvGrpSpPr/>
          <p:nvPr/>
        </p:nvGrpSpPr>
        <p:grpSpPr>
          <a:xfrm>
            <a:off x="6983148" y="3543987"/>
            <a:ext cx="1659208" cy="868335"/>
            <a:chOff x="6983148" y="3543987"/>
            <a:chExt cx="1659208" cy="86833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2084340-4BE8-479E-8F88-C07CB96B4B44}"/>
                </a:ext>
              </a:extLst>
            </p:cNvPr>
            <p:cNvSpPr/>
            <p:nvPr/>
          </p:nvSpPr>
          <p:spPr>
            <a:xfrm>
              <a:off x="7722112" y="3543987"/>
              <a:ext cx="920244" cy="868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r>
                <a:rPr lang="en-US" baseline="30000" dirty="0"/>
                <a:t>l</a:t>
              </a:r>
              <a:endParaRPr lang="bg-BG" baseline="30000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ADAEDE-F5AB-4549-A1AF-3E64FA50642C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>
              <a:off x="6983148" y="3952737"/>
              <a:ext cx="738964" cy="254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02CA0A-D704-461B-BDE7-0158A4B9C956}"/>
              </a:ext>
            </a:extLst>
          </p:cNvPr>
          <p:cNvGrpSpPr/>
          <p:nvPr/>
        </p:nvGrpSpPr>
        <p:grpSpPr>
          <a:xfrm>
            <a:off x="8354342" y="3529394"/>
            <a:ext cx="1402050" cy="868335"/>
            <a:chOff x="8354342" y="3529394"/>
            <a:chExt cx="1402050" cy="86833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33F818-2B51-46A2-9752-04296952AA6E}"/>
                </a:ext>
              </a:extLst>
            </p:cNvPr>
            <p:cNvCxnSpPr>
              <a:cxnSpLocks/>
            </p:cNvCxnSpPr>
            <p:nvPr/>
          </p:nvCxnSpPr>
          <p:spPr>
            <a:xfrm>
              <a:off x="8354342" y="3952737"/>
              <a:ext cx="7057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007D7E4-DE53-4A81-9F7C-43B0274E2CD3}"/>
                </a:ext>
              </a:extLst>
            </p:cNvPr>
            <p:cNvSpPr/>
            <p:nvPr/>
          </p:nvSpPr>
          <p:spPr>
            <a:xfrm>
              <a:off x="8836148" y="3529394"/>
              <a:ext cx="920244" cy="868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r>
                <a:rPr lang="en-US" baseline="30000" dirty="0"/>
                <a:t>l</a:t>
              </a:r>
              <a:endParaRPr lang="bg-BG" baseline="300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B3D0EC-7172-4C5E-A7D2-50C20C6ABFA8}"/>
              </a:ext>
            </a:extLst>
          </p:cNvPr>
          <p:cNvGrpSpPr/>
          <p:nvPr/>
        </p:nvGrpSpPr>
        <p:grpSpPr>
          <a:xfrm>
            <a:off x="9291938" y="3518569"/>
            <a:ext cx="2788416" cy="879160"/>
            <a:chOff x="9291938" y="3518569"/>
            <a:chExt cx="2788416" cy="87916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EF866EC-A030-44C0-8B27-A009A3ACB131}"/>
                </a:ext>
              </a:extLst>
            </p:cNvPr>
            <p:cNvSpPr/>
            <p:nvPr/>
          </p:nvSpPr>
          <p:spPr>
            <a:xfrm>
              <a:off x="11160110" y="3518569"/>
              <a:ext cx="920244" cy="868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  <a:r>
                <a:rPr lang="en-US" baseline="30000" dirty="0"/>
                <a:t>l</a:t>
              </a:r>
              <a:endParaRPr lang="bg-BG" baseline="30000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CECD0C-5073-4DF7-A1C0-75146370DB29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10421146" y="3927319"/>
              <a:ext cx="738964" cy="254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E898141-BA1A-40E0-A720-67157BC8B83C}"/>
                </a:ext>
              </a:extLst>
            </p:cNvPr>
            <p:cNvSpPr/>
            <p:nvPr/>
          </p:nvSpPr>
          <p:spPr>
            <a:xfrm>
              <a:off x="10030902" y="3529394"/>
              <a:ext cx="920244" cy="868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  <a:r>
                <a:rPr lang="en-US" baseline="30000" dirty="0"/>
                <a:t>l</a:t>
              </a:r>
              <a:endParaRPr lang="bg-BG" baseline="3000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2D4F0F8-373F-4CDD-B8A1-11AA55C20BE8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9291938" y="3938144"/>
              <a:ext cx="738964" cy="254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E6E103A-2563-4F2A-9622-568959D4ACD7}"/>
                </a:ext>
              </a:extLst>
            </p:cNvPr>
            <p:cNvCxnSpPr>
              <a:cxnSpLocks/>
            </p:cNvCxnSpPr>
            <p:nvPr/>
          </p:nvCxnSpPr>
          <p:spPr>
            <a:xfrm>
              <a:off x="10663132" y="3938144"/>
              <a:ext cx="7057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56A666-ED38-48DF-BB04-FC4BC7934559}"/>
              </a:ext>
            </a:extLst>
          </p:cNvPr>
          <p:cNvGrpSpPr/>
          <p:nvPr/>
        </p:nvGrpSpPr>
        <p:grpSpPr>
          <a:xfrm>
            <a:off x="3975798" y="3567202"/>
            <a:ext cx="1378699" cy="991875"/>
            <a:chOff x="3975798" y="3567202"/>
            <a:chExt cx="1378699" cy="9918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CADDFBC-9DF6-4C73-B0CB-704A48E69EBF}"/>
                </a:ext>
              </a:extLst>
            </p:cNvPr>
            <p:cNvSpPr/>
            <p:nvPr/>
          </p:nvSpPr>
          <p:spPr>
            <a:xfrm>
              <a:off x="4434253" y="3567202"/>
              <a:ext cx="920244" cy="868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r>
                <a:rPr lang="en-US" baseline="30000" dirty="0"/>
                <a:t>l</a:t>
              </a:r>
              <a:endParaRPr lang="bg-BG" baseline="300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71BC5DC-B1D0-469B-A97F-63E1936FA4A3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3975798" y="3961359"/>
              <a:ext cx="728734" cy="5977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221EE2-60B0-44E4-8CE1-05F2855ACE87}"/>
              </a:ext>
            </a:extLst>
          </p:cNvPr>
          <p:cNvGrpSpPr/>
          <p:nvPr/>
        </p:nvGrpSpPr>
        <p:grpSpPr>
          <a:xfrm>
            <a:off x="5001644" y="3600708"/>
            <a:ext cx="1387067" cy="770583"/>
            <a:chOff x="5001644" y="3600708"/>
            <a:chExt cx="1387067" cy="770583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A0055D-9E84-4F41-8F53-95DFF4A4F486}"/>
                </a:ext>
              </a:extLst>
            </p:cNvPr>
            <p:cNvCxnSpPr>
              <a:cxnSpLocks/>
            </p:cNvCxnSpPr>
            <p:nvPr/>
          </p:nvCxnSpPr>
          <p:spPr>
            <a:xfrm>
              <a:off x="5001644" y="3952737"/>
              <a:ext cx="7057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DAD910D-DCD7-43EA-8D5F-986C13B58118}"/>
                </a:ext>
              </a:extLst>
            </p:cNvPr>
            <p:cNvSpPr/>
            <p:nvPr/>
          </p:nvSpPr>
          <p:spPr>
            <a:xfrm>
              <a:off x="5509960" y="3600708"/>
              <a:ext cx="878751" cy="7705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  <a:r>
                <a:rPr lang="en-US" sz="2800" baseline="30000" dirty="0"/>
                <a:t>l</a:t>
              </a:r>
              <a:endParaRPr lang="bg-BG" sz="2800" baseline="300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9EBCF1-AE90-4277-AA57-D0268C29C009}"/>
              </a:ext>
            </a:extLst>
          </p:cNvPr>
          <p:cNvGrpSpPr/>
          <p:nvPr/>
        </p:nvGrpSpPr>
        <p:grpSpPr>
          <a:xfrm>
            <a:off x="7229347" y="4723320"/>
            <a:ext cx="1436993" cy="868335"/>
            <a:chOff x="7229347" y="4723320"/>
            <a:chExt cx="1436993" cy="86833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AE8872-BA22-4DAC-8911-500B84EF5033}"/>
                </a:ext>
              </a:extLst>
            </p:cNvPr>
            <p:cNvCxnSpPr>
              <a:cxnSpLocks/>
            </p:cNvCxnSpPr>
            <p:nvPr/>
          </p:nvCxnSpPr>
          <p:spPr>
            <a:xfrm>
              <a:off x="7229347" y="5154967"/>
              <a:ext cx="7057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ED71EC0-08F6-447C-A121-8738925EB599}"/>
                </a:ext>
              </a:extLst>
            </p:cNvPr>
            <p:cNvSpPr/>
            <p:nvPr/>
          </p:nvSpPr>
          <p:spPr>
            <a:xfrm>
              <a:off x="7746096" y="4723320"/>
              <a:ext cx="920244" cy="8683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bg-BG" baseline="-250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6E7AE6-85F2-4B03-9C8F-4761615E8BBC}"/>
              </a:ext>
            </a:extLst>
          </p:cNvPr>
          <p:cNvGrpSpPr/>
          <p:nvPr/>
        </p:nvGrpSpPr>
        <p:grpSpPr>
          <a:xfrm>
            <a:off x="8201886" y="4723320"/>
            <a:ext cx="1659208" cy="868335"/>
            <a:chOff x="8201886" y="4723320"/>
            <a:chExt cx="1659208" cy="86833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B53CCAC-77DD-49AC-9EF5-05E0640FDFA9}"/>
                </a:ext>
              </a:extLst>
            </p:cNvPr>
            <p:cNvSpPr/>
            <p:nvPr/>
          </p:nvSpPr>
          <p:spPr>
            <a:xfrm>
              <a:off x="8940850" y="4723320"/>
              <a:ext cx="920244" cy="8683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bg-BG" baseline="-250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40244F-EB28-4FDB-85ED-822D39EA678F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>
              <a:off x="8201886" y="5132070"/>
              <a:ext cx="738964" cy="254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CB330D-C218-4C45-8B0C-762A83618909}"/>
              </a:ext>
            </a:extLst>
          </p:cNvPr>
          <p:cNvGrpSpPr/>
          <p:nvPr/>
        </p:nvGrpSpPr>
        <p:grpSpPr>
          <a:xfrm>
            <a:off x="9573080" y="4756443"/>
            <a:ext cx="1378066" cy="770583"/>
            <a:chOff x="9573080" y="4756443"/>
            <a:chExt cx="1378066" cy="770583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5B1E094-739D-402A-82DE-DF18AD3B206D}"/>
                </a:ext>
              </a:extLst>
            </p:cNvPr>
            <p:cNvCxnSpPr>
              <a:cxnSpLocks/>
            </p:cNvCxnSpPr>
            <p:nvPr/>
          </p:nvCxnSpPr>
          <p:spPr>
            <a:xfrm>
              <a:off x="9573080" y="5132070"/>
              <a:ext cx="7057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A3F8EA-7165-402A-B0DE-FA1940C8097B}"/>
                </a:ext>
              </a:extLst>
            </p:cNvPr>
            <p:cNvSpPr/>
            <p:nvPr/>
          </p:nvSpPr>
          <p:spPr>
            <a:xfrm>
              <a:off x="10153411" y="4756443"/>
              <a:ext cx="797735" cy="7705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</a:t>
              </a:r>
              <a:endParaRPr lang="bg-BG" sz="28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8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1"/>
            <a:ext cx="11804822" cy="566403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Forks</a:t>
            </a:r>
            <a:r>
              <a:rPr lang="en-US" sz="3300" dirty="0"/>
              <a:t> are resolved by extending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longest branch </a:t>
            </a:r>
            <a:r>
              <a:rPr lang="en-US" sz="3300" dirty="0"/>
              <a:t>aggregated over all </a:t>
            </a:r>
            <a:r>
              <a:rPr lang="en-US" sz="3300" dirty="0" err="1"/>
              <a:t>keyblocks</a:t>
            </a:r>
            <a:endParaRPr lang="en-US" sz="3300" dirty="0"/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Microblocks</a:t>
            </a:r>
            <a:r>
              <a:rPr lang="en-US" sz="3100" dirty="0"/>
              <a:t> do not contribute to the length of a branch since these do not contain proof-of-work</a:t>
            </a:r>
          </a:p>
          <a:p>
            <a:r>
              <a:rPr lang="en-US" sz="3300" dirty="0"/>
              <a:t>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penalize</a:t>
            </a:r>
            <a:r>
              <a:rPr lang="en-US" sz="3300" dirty="0"/>
              <a:t> a leader that creates forks in the generated </a:t>
            </a:r>
            <a:r>
              <a:rPr lang="en-US" sz="3300" dirty="0" err="1"/>
              <a:t>microblocks</a:t>
            </a:r>
            <a:r>
              <a:rPr lang="en-US" sz="3300" dirty="0"/>
              <a:t>,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subsequent leader </a:t>
            </a:r>
            <a:r>
              <a:rPr lang="en-US" sz="3300" dirty="0"/>
              <a:t>can insert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special poison transaction </a:t>
            </a:r>
            <a:endParaRPr lang="en-US" sz="3300" dirty="0"/>
          </a:p>
          <a:p>
            <a:r>
              <a:rPr lang="en-US" sz="3300" dirty="0"/>
              <a:t>This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invalidates</a:t>
            </a:r>
            <a:r>
              <a:rPr lang="en-US" sz="3300" dirty="0"/>
              <a:t> the malicious leader’s reward, a fraction of which is paid to the reporting leader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Forks</a:t>
            </a:r>
            <a:r>
              <a:rPr lang="en-US" sz="3300" dirty="0"/>
              <a:t> can also occur when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new leader has been elected </a:t>
            </a:r>
            <a:r>
              <a:rPr lang="en-US" sz="3300" dirty="0"/>
              <a:t>but the previous leader has not yet heard about it and continues to generate </a:t>
            </a:r>
            <a:r>
              <a:rPr lang="en-US" sz="3300" dirty="0" err="1"/>
              <a:t>microblocks</a:t>
            </a:r>
            <a:endParaRPr lang="en-US" sz="3300" dirty="0"/>
          </a:p>
          <a:p>
            <a:r>
              <a:rPr lang="en-US" sz="3300" dirty="0"/>
              <a:t>However, such forks are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resolved</a:t>
            </a:r>
            <a:r>
              <a:rPr lang="en-US" sz="3300" dirty="0"/>
              <a:t> as soon as the announcement of the new leader election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reaches all the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Bitcoin-NG</a:t>
            </a:r>
          </a:p>
        </p:txBody>
      </p:sp>
    </p:spTree>
    <p:extLst>
      <p:ext uri="{BB962C8B-B14F-4D97-AF65-F5344CB8AC3E}">
        <p14:creationId xmlns:p14="http://schemas.microsoft.com/office/powerpoint/2010/main" val="127913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F41C6F-CDFC-4898-8D18-3BD14DC6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93640"/>
            <a:ext cx="10363200" cy="737501"/>
          </a:xfrm>
        </p:spPr>
        <p:txBody>
          <a:bodyPr/>
          <a:lstStyle/>
          <a:p>
            <a:r>
              <a:rPr lang="en-US" sz="4800" dirty="0" err="1"/>
              <a:t>SegWit</a:t>
            </a:r>
            <a:r>
              <a:rPr lang="en-US" sz="4800" dirty="0"/>
              <a:t> (Segregated Witness)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000809-26F3-4789-8966-EFA6418F6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98606"/>
            <a:ext cx="10363200" cy="719034"/>
          </a:xfrm>
        </p:spPr>
        <p:txBody>
          <a:bodyPr/>
          <a:lstStyle/>
          <a:p>
            <a:r>
              <a:rPr lang="en-US" dirty="0"/>
              <a:t>A Bitcoin Protocol Improvement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4AF37-B74F-4B18-A58A-E19549D4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11" y="1193800"/>
            <a:ext cx="9144002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0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36FB64-EAFA-4115-B30A-7F20CFF3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Segregated Witness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dirty="0"/>
              <a:t>==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SegWit</a:t>
            </a:r>
            <a:endParaRPr lang="en-US" sz="3300" noProof="1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Segregate</a:t>
            </a:r>
            <a:r>
              <a:rPr lang="en-US" dirty="0"/>
              <a:t> means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Witnesses</a:t>
            </a:r>
            <a:r>
              <a:rPr lang="en-US" dirty="0"/>
              <a:t> are the 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Implemented soft fork in the Bitcoin-based networks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300" noProof="1"/>
              <a:t>SegWit</a:t>
            </a:r>
            <a:r>
              <a:rPr lang="en-US" sz="3300" dirty="0"/>
              <a:t> improves the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scalability</a:t>
            </a:r>
            <a:r>
              <a:rPr lang="en-US" sz="3300" dirty="0"/>
              <a:t> of the Bitcoin network</a:t>
            </a:r>
          </a:p>
          <a:p>
            <a:pPr lvl="1"/>
            <a:r>
              <a:rPr lang="en-US" sz="3100" dirty="0"/>
              <a:t>Separated transaction signatures </a:t>
            </a:r>
            <a:r>
              <a:rPr lang="en-US" sz="3100" dirty="0">
                <a:sym typeface="Wingdings" panose="05000000000000000000" pitchFamily="2" charset="2"/>
              </a:rPr>
              <a:t>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ore transactions in a block</a:t>
            </a:r>
            <a:endParaRPr lang="en-US" sz="29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300" dirty="0"/>
              <a:t>Implemented by currencies such as </a:t>
            </a:r>
            <a:r>
              <a:rPr lang="en-US" sz="3300" b="1" noProof="1">
                <a:solidFill>
                  <a:schemeClr val="tx2">
                    <a:lumMod val="75000"/>
                  </a:schemeClr>
                </a:solidFill>
              </a:rPr>
              <a:t>Litecoin</a:t>
            </a:r>
            <a:r>
              <a:rPr lang="en-US" sz="3300" dirty="0"/>
              <a:t>,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Bitcoin Gold</a:t>
            </a:r>
            <a:r>
              <a:rPr lang="en-US" sz="3300" dirty="0"/>
              <a:t>, etc.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SegWit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D2FE0-1C28-4AB9-BBEA-3AE287D13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705" y="1108242"/>
            <a:ext cx="3437914" cy="180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0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064B4F-94EE-40F4-B9C3-2CACCBF6B9F9}"/>
              </a:ext>
            </a:extLst>
          </p:cNvPr>
          <p:cNvSpPr/>
          <p:nvPr/>
        </p:nvSpPr>
        <p:spPr>
          <a:xfrm>
            <a:off x="303212" y="1066800"/>
            <a:ext cx="11315796" cy="5283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813" y="6407832"/>
            <a:ext cx="7199399" cy="337400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sz="1800" dirty="0"/>
              <a:t>Source: </a:t>
            </a:r>
            <a:r>
              <a:rPr lang="en-US" sz="1800" dirty="0">
                <a:hlinkClick r:id="rId2"/>
              </a:rPr>
              <a:t>https://en.bitcoin.it/wiki/File:TxBinaryMap.png</a:t>
            </a: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Bitcoin Transaction?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3C223-E3D0-42A1-B1FB-031291B10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8" y="1292770"/>
            <a:ext cx="10999046" cy="4798333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529030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transaction in HEX format: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Bitcoin Transaction?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3C223-E3D0-42A1-B1FB-031291B10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5" y="2057400"/>
            <a:ext cx="11302634" cy="1263235"/>
          </a:xfrm>
          <a:prstGeom prst="roundRect">
            <a:avLst>
              <a:gd name="adj" fmla="val 1812"/>
            </a:avLst>
          </a:prstGeom>
        </p:spPr>
      </p:pic>
    </p:spTree>
    <p:extLst>
      <p:ext uri="{BB962C8B-B14F-4D97-AF65-F5344CB8AC3E}">
        <p14:creationId xmlns:p14="http://schemas.microsoft.com/office/powerpoint/2010/main" val="1277069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2"/>
            <a:ext cx="11804822" cy="2340659"/>
          </a:xfrm>
        </p:spPr>
        <p:txBody>
          <a:bodyPr>
            <a:normAutofit lnSpcReduction="10000"/>
          </a:bodyPr>
          <a:lstStyle/>
          <a:p>
            <a:r>
              <a:rPr lang="en-US" sz="3300" b="1" dirty="0" err="1">
                <a:solidFill>
                  <a:schemeClr val="tx2">
                    <a:lumMod val="75000"/>
                  </a:schemeClr>
                </a:solidFill>
              </a:rPr>
              <a:t>SegWit</a:t>
            </a:r>
            <a:r>
              <a:rPr lang="en-US" sz="3300" dirty="0"/>
              <a:t> is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splitting</a:t>
            </a:r>
            <a:r>
              <a:rPr lang="en-US" sz="3300" dirty="0"/>
              <a:t> the transaction into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two segments</a:t>
            </a:r>
          </a:p>
          <a:p>
            <a:pPr lvl="1"/>
            <a:r>
              <a:rPr lang="en-US" sz="3100" dirty="0"/>
              <a:t>Removing the unlocking signature ("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witness</a:t>
            </a:r>
            <a:r>
              <a:rPr lang="en-US" sz="3100" dirty="0"/>
              <a:t>" data) from the original portion</a:t>
            </a:r>
          </a:p>
          <a:p>
            <a:pPr lvl="1"/>
            <a:r>
              <a:rPr lang="en-US" sz="3100" dirty="0"/>
              <a:t>And appending it as a separate structure at the end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SegWit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E74980D-ABF1-4DE9-8841-749A9412A28F}"/>
              </a:ext>
            </a:extLst>
          </p:cNvPr>
          <p:cNvGrpSpPr/>
          <p:nvPr/>
        </p:nvGrpSpPr>
        <p:grpSpPr>
          <a:xfrm>
            <a:off x="836612" y="3793822"/>
            <a:ext cx="4542523" cy="1654629"/>
            <a:chOff x="345230" y="4347007"/>
            <a:chExt cx="4542523" cy="16546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2B37C5-26FB-43C7-AB04-559B9BEA5569}"/>
                </a:ext>
              </a:extLst>
            </p:cNvPr>
            <p:cNvSpPr/>
            <p:nvPr/>
          </p:nvSpPr>
          <p:spPr>
            <a:xfrm>
              <a:off x="345230" y="4347007"/>
              <a:ext cx="2239280" cy="16546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pPr algn="ctr"/>
              <a:endParaRPr lang="bg-BG" sz="2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A669D9-8885-46DE-8190-99560CB483D5}"/>
                </a:ext>
              </a:extLst>
            </p:cNvPr>
            <p:cNvSpPr/>
            <p:nvPr/>
          </p:nvSpPr>
          <p:spPr>
            <a:xfrm>
              <a:off x="2648473" y="4347007"/>
              <a:ext cx="2239280" cy="16546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pPr algn="ctr"/>
              <a:endParaRPr lang="bg-BG" sz="2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6719BD-CC70-4B51-A37E-85E6D234BD6C}"/>
                </a:ext>
              </a:extLst>
            </p:cNvPr>
            <p:cNvSpPr/>
            <p:nvPr/>
          </p:nvSpPr>
          <p:spPr>
            <a:xfrm>
              <a:off x="560079" y="4913012"/>
              <a:ext cx="1593805" cy="30170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TXID Signatures</a:t>
              </a:r>
              <a:endParaRPr lang="bg-BG" sz="1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679F3B-4203-4DBB-9261-CF8FD51214E0}"/>
                </a:ext>
              </a:extLst>
            </p:cNvPr>
            <p:cNvSpPr/>
            <p:nvPr/>
          </p:nvSpPr>
          <p:spPr>
            <a:xfrm>
              <a:off x="565820" y="5450406"/>
              <a:ext cx="1593805" cy="30170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TXID Signatures</a:t>
              </a:r>
              <a:endParaRPr lang="bg-BG" sz="1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43261D-6063-475F-9D9C-6E0F20EF7597}"/>
                </a:ext>
              </a:extLst>
            </p:cNvPr>
            <p:cNvSpPr/>
            <p:nvPr/>
          </p:nvSpPr>
          <p:spPr>
            <a:xfrm>
              <a:off x="2811353" y="4915491"/>
              <a:ext cx="1593805" cy="30170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Amount Script</a:t>
              </a:r>
              <a:endParaRPr lang="bg-BG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51D1C2-4AE4-43FB-A139-22D0019C2840}"/>
                </a:ext>
              </a:extLst>
            </p:cNvPr>
            <p:cNvSpPr/>
            <p:nvPr/>
          </p:nvSpPr>
          <p:spPr>
            <a:xfrm>
              <a:off x="2811353" y="5450406"/>
              <a:ext cx="1593805" cy="30170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Amount Script</a:t>
              </a:r>
              <a:endParaRPr lang="bg-BG" sz="12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686C99A-96CC-47AF-B454-30D48EF423EA}"/>
              </a:ext>
            </a:extLst>
          </p:cNvPr>
          <p:cNvGrpSpPr/>
          <p:nvPr/>
        </p:nvGrpSpPr>
        <p:grpSpPr>
          <a:xfrm>
            <a:off x="1666659" y="4359827"/>
            <a:ext cx="863596" cy="837725"/>
            <a:chOff x="1175277" y="4913012"/>
            <a:chExt cx="863596" cy="8377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D73572-4980-457B-8DED-5A57A3ACF7EE}"/>
                </a:ext>
              </a:extLst>
            </p:cNvPr>
            <p:cNvSpPr/>
            <p:nvPr/>
          </p:nvSpPr>
          <p:spPr>
            <a:xfrm>
              <a:off x="1175278" y="4913012"/>
              <a:ext cx="863595" cy="30170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Signatures</a:t>
              </a:r>
              <a:endParaRPr lang="bg-BG" sz="1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F24763-4E7F-4B3F-BB98-0EB1972B434B}"/>
                </a:ext>
              </a:extLst>
            </p:cNvPr>
            <p:cNvSpPr/>
            <p:nvPr/>
          </p:nvSpPr>
          <p:spPr>
            <a:xfrm>
              <a:off x="1175277" y="5449029"/>
              <a:ext cx="863595" cy="30170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Signatures</a:t>
              </a:r>
              <a:endParaRPr lang="bg-BG" sz="12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E932880-1C86-40F3-8C34-6C72ECB63019}"/>
              </a:ext>
            </a:extLst>
          </p:cNvPr>
          <p:cNvGrpSpPr/>
          <p:nvPr/>
        </p:nvGrpSpPr>
        <p:grpSpPr>
          <a:xfrm>
            <a:off x="8249178" y="3869765"/>
            <a:ext cx="1762817" cy="1749347"/>
            <a:chOff x="7621109" y="3060857"/>
            <a:chExt cx="1762817" cy="174934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33DBE56-AEA3-4BCA-B211-EABF8B5A4719}"/>
                </a:ext>
              </a:extLst>
            </p:cNvPr>
            <p:cNvSpPr/>
            <p:nvPr/>
          </p:nvSpPr>
          <p:spPr>
            <a:xfrm>
              <a:off x="8372229" y="3571798"/>
              <a:ext cx="486678" cy="18427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8A5AAD-1BFC-44C2-8067-B54720EF8610}"/>
                </a:ext>
              </a:extLst>
            </p:cNvPr>
            <p:cNvSpPr/>
            <p:nvPr/>
          </p:nvSpPr>
          <p:spPr>
            <a:xfrm>
              <a:off x="7971049" y="4098865"/>
              <a:ext cx="486678" cy="18427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78BD9E-40CC-495B-831B-094E392733CF}"/>
                </a:ext>
              </a:extLst>
            </p:cNvPr>
            <p:cNvSpPr/>
            <p:nvPr/>
          </p:nvSpPr>
          <p:spPr>
            <a:xfrm>
              <a:off x="8738490" y="4098865"/>
              <a:ext cx="486678" cy="18427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1BD106F-850A-4C8C-B31D-D77ECAF400E1}"/>
                </a:ext>
              </a:extLst>
            </p:cNvPr>
            <p:cNvSpPr/>
            <p:nvPr/>
          </p:nvSpPr>
          <p:spPr>
            <a:xfrm>
              <a:off x="7794615" y="4625932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979E7A-52C9-4243-827E-72BB6166C826}"/>
                </a:ext>
              </a:extLst>
            </p:cNvPr>
            <p:cNvSpPr/>
            <p:nvPr/>
          </p:nvSpPr>
          <p:spPr>
            <a:xfrm>
              <a:off x="8213471" y="4625932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40A7922-5E1C-478C-A68C-6E4F0901E87D}"/>
                </a:ext>
              </a:extLst>
            </p:cNvPr>
            <p:cNvSpPr/>
            <p:nvPr/>
          </p:nvSpPr>
          <p:spPr>
            <a:xfrm>
              <a:off x="8647554" y="4625932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ED0B69-849D-4D57-8CC5-D1ECA75F2F88}"/>
                </a:ext>
              </a:extLst>
            </p:cNvPr>
            <p:cNvSpPr/>
            <p:nvPr/>
          </p:nvSpPr>
          <p:spPr>
            <a:xfrm>
              <a:off x="9066410" y="4625932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C5ABFD-B02F-4D32-B496-31E9FB86A4DF}"/>
                </a:ext>
              </a:extLst>
            </p:cNvPr>
            <p:cNvCxnSpPr>
              <a:cxnSpLocks/>
              <a:stCxn id="14" idx="2"/>
              <a:endCxn id="41" idx="0"/>
            </p:cNvCxnSpPr>
            <p:nvPr/>
          </p:nvCxnSpPr>
          <p:spPr>
            <a:xfrm>
              <a:off x="7621109" y="3060857"/>
              <a:ext cx="994459" cy="5109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EABD87A-BAEF-47EC-9E5E-300EEDE2C79D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flipH="1">
              <a:off x="8214388" y="3756070"/>
              <a:ext cx="401180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2D668EF-D35E-4AEC-99DA-F6A405F816A9}"/>
                </a:ext>
              </a:extLst>
            </p:cNvPr>
            <p:cNvCxnSpPr>
              <a:stCxn id="41" idx="2"/>
              <a:endCxn id="43" idx="0"/>
            </p:cNvCxnSpPr>
            <p:nvPr/>
          </p:nvCxnSpPr>
          <p:spPr>
            <a:xfrm>
              <a:off x="8615568" y="3756070"/>
              <a:ext cx="36626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1CE86BD-4D4D-4036-BEA6-B10FAB31CA48}"/>
                </a:ext>
              </a:extLst>
            </p:cNvPr>
            <p:cNvCxnSpPr>
              <a:stCxn id="42" idx="2"/>
              <a:endCxn id="44" idx="0"/>
            </p:cNvCxnSpPr>
            <p:nvPr/>
          </p:nvCxnSpPr>
          <p:spPr>
            <a:xfrm flipH="1">
              <a:off x="7953373" y="4283137"/>
              <a:ext cx="261015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E1EE273-75D9-40D4-9DD4-CC908C71C1CB}"/>
                </a:ext>
              </a:extLst>
            </p:cNvPr>
            <p:cNvCxnSpPr>
              <a:stCxn id="42" idx="2"/>
              <a:endCxn id="45" idx="0"/>
            </p:cNvCxnSpPr>
            <p:nvPr/>
          </p:nvCxnSpPr>
          <p:spPr>
            <a:xfrm>
              <a:off x="8214388" y="4283137"/>
              <a:ext cx="15784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9330E36-0303-41B8-BAD3-C2E27B136455}"/>
                </a:ext>
              </a:extLst>
            </p:cNvPr>
            <p:cNvCxnSpPr>
              <a:stCxn id="43" idx="2"/>
              <a:endCxn id="46" idx="0"/>
            </p:cNvCxnSpPr>
            <p:nvPr/>
          </p:nvCxnSpPr>
          <p:spPr>
            <a:xfrm flipH="1">
              <a:off x="8806312" y="4283137"/>
              <a:ext cx="175517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39733DD-6A18-49E9-A5B9-519989727B99}"/>
                </a:ext>
              </a:extLst>
            </p:cNvPr>
            <p:cNvCxnSpPr>
              <a:stCxn id="43" idx="2"/>
              <a:endCxn id="47" idx="0"/>
            </p:cNvCxnSpPr>
            <p:nvPr/>
          </p:nvCxnSpPr>
          <p:spPr>
            <a:xfrm>
              <a:off x="8981829" y="4283137"/>
              <a:ext cx="243339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2B0366A-0B74-46F1-B1BE-7C3CAB30A150}"/>
              </a:ext>
            </a:extLst>
          </p:cNvPr>
          <p:cNvGrpSpPr/>
          <p:nvPr/>
        </p:nvGrpSpPr>
        <p:grpSpPr>
          <a:xfrm>
            <a:off x="5988735" y="3505200"/>
            <a:ext cx="4958078" cy="3014863"/>
            <a:chOff x="5789612" y="3771749"/>
            <a:chExt cx="4958078" cy="30148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12D3B7-B718-416F-8E25-7EF5BEFE683F}"/>
                </a:ext>
              </a:extLst>
            </p:cNvPr>
            <p:cNvSpPr/>
            <p:nvPr/>
          </p:nvSpPr>
          <p:spPr>
            <a:xfrm>
              <a:off x="7220475" y="3840428"/>
              <a:ext cx="1219200" cy="407501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E8939A-71DA-4E13-88AA-3662ED138017}"/>
                </a:ext>
              </a:extLst>
            </p:cNvPr>
            <p:cNvSpPr/>
            <p:nvPr/>
          </p:nvSpPr>
          <p:spPr>
            <a:xfrm>
              <a:off x="7806716" y="3952042"/>
              <a:ext cx="486678" cy="18427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87CEB3-B1EF-4978-8727-B8C9B9408FFA}"/>
                </a:ext>
              </a:extLst>
            </p:cNvPr>
            <p:cNvSpPr/>
            <p:nvPr/>
          </p:nvSpPr>
          <p:spPr>
            <a:xfrm>
              <a:off x="6977136" y="4647255"/>
              <a:ext cx="486678" cy="18427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D49575-ACF6-48BD-B2F0-1689F7498C74}"/>
                </a:ext>
              </a:extLst>
            </p:cNvPr>
            <p:cNvSpPr/>
            <p:nvPr/>
          </p:nvSpPr>
          <p:spPr>
            <a:xfrm>
              <a:off x="6575956" y="5174322"/>
              <a:ext cx="486678" cy="18427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E790C0-CC89-455F-B536-99B11202E1D0}"/>
                </a:ext>
              </a:extLst>
            </p:cNvPr>
            <p:cNvSpPr/>
            <p:nvPr/>
          </p:nvSpPr>
          <p:spPr>
            <a:xfrm>
              <a:off x="7343397" y="5174322"/>
              <a:ext cx="486678" cy="18427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979971-2351-4E77-B33A-4B88DE1DAF8F}"/>
                </a:ext>
              </a:extLst>
            </p:cNvPr>
            <p:cNvSpPr/>
            <p:nvPr/>
          </p:nvSpPr>
          <p:spPr>
            <a:xfrm>
              <a:off x="6399522" y="5701389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89ADB7-B52E-42B1-8976-9AE6CD86CC50}"/>
                </a:ext>
              </a:extLst>
            </p:cNvPr>
            <p:cNvSpPr/>
            <p:nvPr/>
          </p:nvSpPr>
          <p:spPr>
            <a:xfrm>
              <a:off x="6818378" y="5701389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430B9-639C-4F25-AE6A-203B5CA0A1AC}"/>
                </a:ext>
              </a:extLst>
            </p:cNvPr>
            <p:cNvSpPr/>
            <p:nvPr/>
          </p:nvSpPr>
          <p:spPr>
            <a:xfrm>
              <a:off x="7252461" y="5701389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892D01-1D21-482C-9964-9CAB86C3377E}"/>
                </a:ext>
              </a:extLst>
            </p:cNvPr>
            <p:cNvSpPr/>
            <p:nvPr/>
          </p:nvSpPr>
          <p:spPr>
            <a:xfrm>
              <a:off x="7671317" y="5701389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85DB98-5161-4FA1-95FA-65A06CCC64BC}"/>
                </a:ext>
              </a:extLst>
            </p:cNvPr>
            <p:cNvSpPr txBox="1"/>
            <p:nvPr/>
          </p:nvSpPr>
          <p:spPr>
            <a:xfrm>
              <a:off x="8668275" y="3771749"/>
              <a:ext cx="2079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Block header</a:t>
              </a:r>
              <a:endParaRPr lang="bg-BG" sz="2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BA759C-6A92-41E9-BA03-47D3647F54AA}"/>
                </a:ext>
              </a:extLst>
            </p:cNvPr>
            <p:cNvSpPr txBox="1"/>
            <p:nvPr/>
          </p:nvSpPr>
          <p:spPr>
            <a:xfrm>
              <a:off x="5789612" y="6263392"/>
              <a:ext cx="46442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Merkle tree of </a:t>
              </a:r>
              <a:r>
                <a:rPr lang="en-US" sz="2800" dirty="0" err="1"/>
                <a:t>txn</a:t>
              </a:r>
              <a:r>
                <a:rPr lang="en-US" sz="2800" dirty="0"/>
                <a:t> and witness</a:t>
              </a:r>
              <a:endParaRPr lang="bg-BG" sz="28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1D3DEB-46DF-47B5-8B14-51E88033E661}"/>
                </a:ext>
              </a:extLst>
            </p:cNvPr>
            <p:cNvSpPr txBox="1"/>
            <p:nvPr/>
          </p:nvSpPr>
          <p:spPr>
            <a:xfrm rot="17730527">
              <a:off x="5240226" y="4977521"/>
              <a:ext cx="17211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Tampering</a:t>
              </a:r>
              <a:endParaRPr lang="bg-BG" sz="2800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C9E13D-22BF-455F-AFD0-F59D45485654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 flipH="1">
              <a:off x="7220475" y="4136314"/>
              <a:ext cx="829580" cy="5109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EC13B6-1682-4F62-85C9-04914C102E19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6819295" y="4831527"/>
              <a:ext cx="401180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3F1238-F249-4BA4-9811-0928796B0693}"/>
                </a:ext>
              </a:extLst>
            </p:cNvPr>
            <p:cNvCxnSpPr>
              <a:stCxn id="15" idx="2"/>
              <a:endCxn id="17" idx="0"/>
            </p:cNvCxnSpPr>
            <p:nvPr/>
          </p:nvCxnSpPr>
          <p:spPr>
            <a:xfrm>
              <a:off x="7220475" y="4831527"/>
              <a:ext cx="36626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A21AB7-9EAC-4F6E-8FD5-0E06D79C7193}"/>
                </a:ext>
              </a:extLst>
            </p:cNvPr>
            <p:cNvCxnSpPr>
              <a:stCxn id="16" idx="2"/>
              <a:endCxn id="19" idx="0"/>
            </p:cNvCxnSpPr>
            <p:nvPr/>
          </p:nvCxnSpPr>
          <p:spPr>
            <a:xfrm flipH="1">
              <a:off x="6558280" y="5358594"/>
              <a:ext cx="261015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1326D3-D9E2-410A-8B1F-BBE038F5D42E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>
              <a:off x="6819295" y="5358594"/>
              <a:ext cx="15784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A5EAD6-7C23-4575-A2C6-7B4BF8523A9D}"/>
                </a:ext>
              </a:extLst>
            </p:cNvPr>
            <p:cNvCxnSpPr>
              <a:stCxn id="17" idx="2"/>
              <a:endCxn id="21" idx="0"/>
            </p:cNvCxnSpPr>
            <p:nvPr/>
          </p:nvCxnSpPr>
          <p:spPr>
            <a:xfrm flipH="1">
              <a:off x="7411219" y="5358594"/>
              <a:ext cx="175517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5F4BB0-B7A0-4513-9CF0-7D0F9185695D}"/>
                </a:ext>
              </a:extLst>
            </p:cNvPr>
            <p:cNvCxnSpPr>
              <a:stCxn id="17" idx="2"/>
              <a:endCxn id="22" idx="0"/>
            </p:cNvCxnSpPr>
            <p:nvPr/>
          </p:nvCxnSpPr>
          <p:spPr>
            <a:xfrm>
              <a:off x="7586736" y="5358594"/>
              <a:ext cx="243339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C8A8CDA-7DD7-4955-A66D-88AA279FC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1755" y="4558886"/>
              <a:ext cx="2937" cy="16923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63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2"/>
            <a:ext cx="11804822" cy="2636163"/>
          </a:xfrm>
        </p:spPr>
        <p:txBody>
          <a:bodyPr>
            <a:normAutofit fontScale="85000" lnSpcReduction="10000"/>
          </a:bodyPr>
          <a:lstStyle/>
          <a:p>
            <a:r>
              <a:rPr lang="en-US" sz="3300" dirty="0"/>
              <a:t>The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original section </a:t>
            </a:r>
            <a:r>
              <a:rPr lang="en-US" sz="3300" dirty="0"/>
              <a:t>would continue to hold the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sender</a:t>
            </a:r>
            <a:r>
              <a:rPr lang="en-US" sz="3300" dirty="0"/>
              <a:t> and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receiver data</a:t>
            </a:r>
          </a:p>
          <a:p>
            <a:r>
              <a:rPr lang="en-US" sz="3300" dirty="0"/>
              <a:t>And the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new "witness" </a:t>
            </a:r>
            <a:r>
              <a:rPr lang="en-US" sz="3300" dirty="0"/>
              <a:t>structure would contain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scripts and signatures</a:t>
            </a:r>
          </a:p>
          <a:p>
            <a:r>
              <a:rPr lang="en-US" sz="3300" dirty="0"/>
              <a:t> The original data segment would be counted normally, but the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"witness" segment</a:t>
            </a:r>
            <a:r>
              <a:rPr lang="en-US" sz="3300" dirty="0"/>
              <a:t> would, in effect,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be counted as a quarter of its real size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SegWit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0B1CC9-3AB1-4ABB-9A91-E69238BDA398}"/>
              </a:ext>
            </a:extLst>
          </p:cNvPr>
          <p:cNvGrpSpPr/>
          <p:nvPr/>
        </p:nvGrpSpPr>
        <p:grpSpPr>
          <a:xfrm>
            <a:off x="5764055" y="3826702"/>
            <a:ext cx="1729508" cy="1748281"/>
            <a:chOff x="4790392" y="3906189"/>
            <a:chExt cx="1729508" cy="174828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33DBE56-AEA3-4BCA-B211-EABF8B5A4719}"/>
                </a:ext>
              </a:extLst>
            </p:cNvPr>
            <p:cNvSpPr/>
            <p:nvPr/>
          </p:nvSpPr>
          <p:spPr>
            <a:xfrm>
              <a:off x="5508203" y="4416064"/>
              <a:ext cx="486678" cy="18427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8A5AAD-1BFC-44C2-8067-B54720EF8610}"/>
                </a:ext>
              </a:extLst>
            </p:cNvPr>
            <p:cNvSpPr/>
            <p:nvPr/>
          </p:nvSpPr>
          <p:spPr>
            <a:xfrm>
              <a:off x="5107023" y="4943131"/>
              <a:ext cx="486678" cy="18427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78BD9E-40CC-495B-831B-094E392733CF}"/>
                </a:ext>
              </a:extLst>
            </p:cNvPr>
            <p:cNvSpPr/>
            <p:nvPr/>
          </p:nvSpPr>
          <p:spPr>
            <a:xfrm>
              <a:off x="5874464" y="4943131"/>
              <a:ext cx="486678" cy="18427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1BD106F-850A-4C8C-B31D-D77ECAF400E1}"/>
                </a:ext>
              </a:extLst>
            </p:cNvPr>
            <p:cNvSpPr/>
            <p:nvPr/>
          </p:nvSpPr>
          <p:spPr>
            <a:xfrm>
              <a:off x="4930589" y="5470198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979E7A-52C9-4243-827E-72BB6166C826}"/>
                </a:ext>
              </a:extLst>
            </p:cNvPr>
            <p:cNvSpPr/>
            <p:nvPr/>
          </p:nvSpPr>
          <p:spPr>
            <a:xfrm>
              <a:off x="5349445" y="5470198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40A7922-5E1C-478C-A68C-6E4F0901E87D}"/>
                </a:ext>
              </a:extLst>
            </p:cNvPr>
            <p:cNvSpPr/>
            <p:nvPr/>
          </p:nvSpPr>
          <p:spPr>
            <a:xfrm>
              <a:off x="5783528" y="5470198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ED0B69-849D-4D57-8CC5-D1ECA75F2F88}"/>
                </a:ext>
              </a:extLst>
            </p:cNvPr>
            <p:cNvSpPr/>
            <p:nvPr/>
          </p:nvSpPr>
          <p:spPr>
            <a:xfrm>
              <a:off x="6202384" y="5470198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C5ABFD-B02F-4D32-B496-31E9FB86A4DF}"/>
                </a:ext>
              </a:extLst>
            </p:cNvPr>
            <p:cNvCxnSpPr>
              <a:cxnSpLocks/>
              <a:stCxn id="14" idx="2"/>
              <a:endCxn id="41" idx="0"/>
            </p:cNvCxnSpPr>
            <p:nvPr/>
          </p:nvCxnSpPr>
          <p:spPr>
            <a:xfrm>
              <a:off x="4790392" y="3906189"/>
              <a:ext cx="961150" cy="5098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EABD87A-BAEF-47EC-9E5E-300EEDE2C79D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flipH="1">
              <a:off x="5350362" y="4600336"/>
              <a:ext cx="401180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2D668EF-D35E-4AEC-99DA-F6A405F816A9}"/>
                </a:ext>
              </a:extLst>
            </p:cNvPr>
            <p:cNvCxnSpPr>
              <a:stCxn id="41" idx="2"/>
              <a:endCxn id="43" idx="0"/>
            </p:cNvCxnSpPr>
            <p:nvPr/>
          </p:nvCxnSpPr>
          <p:spPr>
            <a:xfrm>
              <a:off x="5751542" y="4600336"/>
              <a:ext cx="36626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1CE86BD-4D4D-4036-BEA6-B10FAB31CA48}"/>
                </a:ext>
              </a:extLst>
            </p:cNvPr>
            <p:cNvCxnSpPr>
              <a:stCxn id="42" idx="2"/>
              <a:endCxn id="44" idx="0"/>
            </p:cNvCxnSpPr>
            <p:nvPr/>
          </p:nvCxnSpPr>
          <p:spPr>
            <a:xfrm flipH="1">
              <a:off x="5089347" y="5127403"/>
              <a:ext cx="261015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E1EE273-75D9-40D4-9DD4-CC908C71C1CB}"/>
                </a:ext>
              </a:extLst>
            </p:cNvPr>
            <p:cNvCxnSpPr>
              <a:stCxn id="42" idx="2"/>
              <a:endCxn id="45" idx="0"/>
            </p:cNvCxnSpPr>
            <p:nvPr/>
          </p:nvCxnSpPr>
          <p:spPr>
            <a:xfrm>
              <a:off x="5350362" y="5127403"/>
              <a:ext cx="15784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9330E36-0303-41B8-BAD3-C2E27B136455}"/>
                </a:ext>
              </a:extLst>
            </p:cNvPr>
            <p:cNvCxnSpPr>
              <a:stCxn id="43" idx="2"/>
              <a:endCxn id="46" idx="0"/>
            </p:cNvCxnSpPr>
            <p:nvPr/>
          </p:nvCxnSpPr>
          <p:spPr>
            <a:xfrm flipH="1">
              <a:off x="5942286" y="5127403"/>
              <a:ext cx="175517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39733DD-6A18-49E9-A5B9-519989727B99}"/>
                </a:ext>
              </a:extLst>
            </p:cNvPr>
            <p:cNvCxnSpPr>
              <a:stCxn id="43" idx="2"/>
              <a:endCxn id="47" idx="0"/>
            </p:cNvCxnSpPr>
            <p:nvPr/>
          </p:nvCxnSpPr>
          <p:spPr>
            <a:xfrm>
              <a:off x="6117803" y="5127403"/>
              <a:ext cx="243339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3FEE96-565C-4494-AC9F-1FCFD6AE6594}"/>
              </a:ext>
            </a:extLst>
          </p:cNvPr>
          <p:cNvGrpSpPr/>
          <p:nvPr/>
        </p:nvGrpSpPr>
        <p:grpSpPr>
          <a:xfrm>
            <a:off x="3503612" y="3462137"/>
            <a:ext cx="4958078" cy="3014863"/>
            <a:chOff x="2529949" y="3541624"/>
            <a:chExt cx="4958078" cy="30148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12D3B7-B718-416F-8E25-7EF5BEFE683F}"/>
                </a:ext>
              </a:extLst>
            </p:cNvPr>
            <p:cNvSpPr/>
            <p:nvPr/>
          </p:nvSpPr>
          <p:spPr>
            <a:xfrm>
              <a:off x="3960812" y="3610303"/>
              <a:ext cx="1219200" cy="407501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E8939A-71DA-4E13-88AA-3662ED138017}"/>
                </a:ext>
              </a:extLst>
            </p:cNvPr>
            <p:cNvSpPr/>
            <p:nvPr/>
          </p:nvSpPr>
          <p:spPr>
            <a:xfrm>
              <a:off x="4547053" y="3721917"/>
              <a:ext cx="486678" cy="18427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87CEB3-B1EF-4978-8727-B8C9B9408FFA}"/>
                </a:ext>
              </a:extLst>
            </p:cNvPr>
            <p:cNvSpPr/>
            <p:nvPr/>
          </p:nvSpPr>
          <p:spPr>
            <a:xfrm>
              <a:off x="3717473" y="4417130"/>
              <a:ext cx="486678" cy="18427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D49575-ACF6-48BD-B2F0-1689F7498C74}"/>
                </a:ext>
              </a:extLst>
            </p:cNvPr>
            <p:cNvSpPr/>
            <p:nvPr/>
          </p:nvSpPr>
          <p:spPr>
            <a:xfrm>
              <a:off x="3316293" y="4944197"/>
              <a:ext cx="486678" cy="18427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E790C0-CC89-455F-B536-99B11202E1D0}"/>
                </a:ext>
              </a:extLst>
            </p:cNvPr>
            <p:cNvSpPr/>
            <p:nvPr/>
          </p:nvSpPr>
          <p:spPr>
            <a:xfrm>
              <a:off x="4083734" y="4944197"/>
              <a:ext cx="486678" cy="18427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979971-2351-4E77-B33A-4B88DE1DAF8F}"/>
                </a:ext>
              </a:extLst>
            </p:cNvPr>
            <p:cNvSpPr/>
            <p:nvPr/>
          </p:nvSpPr>
          <p:spPr>
            <a:xfrm>
              <a:off x="3139859" y="5471264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89ADB7-B52E-42B1-8976-9AE6CD86CC50}"/>
                </a:ext>
              </a:extLst>
            </p:cNvPr>
            <p:cNvSpPr/>
            <p:nvPr/>
          </p:nvSpPr>
          <p:spPr>
            <a:xfrm>
              <a:off x="3558715" y="5471264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430B9-639C-4F25-AE6A-203B5CA0A1AC}"/>
                </a:ext>
              </a:extLst>
            </p:cNvPr>
            <p:cNvSpPr/>
            <p:nvPr/>
          </p:nvSpPr>
          <p:spPr>
            <a:xfrm>
              <a:off x="3992798" y="5471264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892D01-1D21-482C-9964-9CAB86C3377E}"/>
                </a:ext>
              </a:extLst>
            </p:cNvPr>
            <p:cNvSpPr/>
            <p:nvPr/>
          </p:nvSpPr>
          <p:spPr>
            <a:xfrm>
              <a:off x="4411654" y="5471264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85DB98-5161-4FA1-95FA-65A06CCC64BC}"/>
                </a:ext>
              </a:extLst>
            </p:cNvPr>
            <p:cNvSpPr txBox="1"/>
            <p:nvPr/>
          </p:nvSpPr>
          <p:spPr>
            <a:xfrm>
              <a:off x="5408612" y="3541624"/>
              <a:ext cx="2079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Block header</a:t>
              </a:r>
              <a:endParaRPr lang="bg-BG" sz="2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BA759C-6A92-41E9-BA03-47D3647F54AA}"/>
                </a:ext>
              </a:extLst>
            </p:cNvPr>
            <p:cNvSpPr txBox="1"/>
            <p:nvPr/>
          </p:nvSpPr>
          <p:spPr>
            <a:xfrm>
              <a:off x="2529949" y="6033267"/>
              <a:ext cx="46442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Merkle tree of </a:t>
              </a:r>
              <a:r>
                <a:rPr lang="en-US" sz="2800" dirty="0" err="1"/>
                <a:t>txn</a:t>
              </a:r>
              <a:r>
                <a:rPr lang="en-US" sz="2800" dirty="0"/>
                <a:t> and witness</a:t>
              </a:r>
              <a:endParaRPr lang="bg-BG" sz="28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1D3DEB-46DF-47B5-8B14-51E88033E661}"/>
                </a:ext>
              </a:extLst>
            </p:cNvPr>
            <p:cNvSpPr txBox="1"/>
            <p:nvPr/>
          </p:nvSpPr>
          <p:spPr>
            <a:xfrm rot="17730527">
              <a:off x="1980563" y="4747396"/>
              <a:ext cx="17211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Tampering</a:t>
              </a:r>
              <a:endParaRPr lang="bg-BG" sz="2800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C9E13D-22BF-455F-AFD0-F59D45485654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 flipH="1">
              <a:off x="3960812" y="3906189"/>
              <a:ext cx="829580" cy="5109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EC13B6-1682-4F62-85C9-04914C102E19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3559632" y="4601402"/>
              <a:ext cx="401180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3F1238-F249-4BA4-9811-0928796B0693}"/>
                </a:ext>
              </a:extLst>
            </p:cNvPr>
            <p:cNvCxnSpPr>
              <a:stCxn id="15" idx="2"/>
              <a:endCxn id="17" idx="0"/>
            </p:cNvCxnSpPr>
            <p:nvPr/>
          </p:nvCxnSpPr>
          <p:spPr>
            <a:xfrm>
              <a:off x="3960812" y="4601402"/>
              <a:ext cx="36626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A21AB7-9EAC-4F6E-8FD5-0E06D79C7193}"/>
                </a:ext>
              </a:extLst>
            </p:cNvPr>
            <p:cNvCxnSpPr>
              <a:stCxn id="16" idx="2"/>
              <a:endCxn id="19" idx="0"/>
            </p:cNvCxnSpPr>
            <p:nvPr/>
          </p:nvCxnSpPr>
          <p:spPr>
            <a:xfrm flipH="1">
              <a:off x="3298617" y="5128469"/>
              <a:ext cx="261015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1326D3-D9E2-410A-8B1F-BBE038F5D42E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>
              <a:off x="3559632" y="5128469"/>
              <a:ext cx="15784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A5EAD6-7C23-4575-A2C6-7B4BF8523A9D}"/>
                </a:ext>
              </a:extLst>
            </p:cNvPr>
            <p:cNvCxnSpPr>
              <a:stCxn id="17" idx="2"/>
              <a:endCxn id="21" idx="0"/>
            </p:cNvCxnSpPr>
            <p:nvPr/>
          </p:nvCxnSpPr>
          <p:spPr>
            <a:xfrm flipH="1">
              <a:off x="4151556" y="5128469"/>
              <a:ext cx="175517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5F4BB0-B7A0-4513-9CF0-7D0F9185695D}"/>
                </a:ext>
              </a:extLst>
            </p:cNvPr>
            <p:cNvCxnSpPr>
              <a:stCxn id="17" idx="2"/>
              <a:endCxn id="22" idx="0"/>
            </p:cNvCxnSpPr>
            <p:nvPr/>
          </p:nvCxnSpPr>
          <p:spPr>
            <a:xfrm>
              <a:off x="4327073" y="5128469"/>
              <a:ext cx="243339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C8A8CDA-7DD7-4955-A66D-88AA279FC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2092" y="4328761"/>
              <a:ext cx="2937" cy="16923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58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 MB block</a:t>
            </a:r>
            <a:endParaRPr lang="en-US" b="1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 transactions </a:t>
            </a:r>
            <a:r>
              <a:rPr lang="en-US" dirty="0"/>
              <a:t>per second @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250 bytes</a:t>
            </a:r>
            <a:r>
              <a:rPr lang="en-US" sz="3400" dirty="0"/>
              <a:t>/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tx</a:t>
            </a:r>
          </a:p>
          <a:p>
            <a:pPr lvl="1"/>
            <a:r>
              <a:rPr lang="en-US" dirty="0"/>
              <a:t>~220 million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transactions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per year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enough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a city, let alone the world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Number of transactions per second </a:t>
            </a:r>
            <a:r>
              <a:rPr lang="en-US" dirty="0"/>
              <a:t>(TPS) Bitcoin can handle: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Scalability: Current Limits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57F47-F99B-4C78-B7A9-2FC1418FC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828800"/>
            <a:ext cx="3109800" cy="2017469"/>
          </a:xfrm>
          <a:prstGeom prst="roundRect">
            <a:avLst>
              <a:gd name="adj" fmla="val 1812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8490E5-6809-4CD3-80B3-C16BEBCDD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92" y="5618335"/>
            <a:ext cx="11277124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6.6 TPS = 1,000,000 / 250 / 600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4E5248-AF1B-48EA-A696-35B9C7C13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" y="4767944"/>
            <a:ext cx="11277602" cy="5366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TPS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block size limit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average transaction size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seconds between blocks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106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2"/>
            <a:ext cx="11804822" cy="26361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Drop signatures </a:t>
            </a:r>
            <a:r>
              <a:rPr lang="en-US" sz="3300" dirty="0"/>
              <a:t>from relay</a:t>
            </a:r>
            <a:endParaRPr lang="en-US" sz="33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300" dirty="0"/>
              <a:t>Prune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old signatures</a:t>
            </a:r>
          </a:p>
          <a:p>
            <a:r>
              <a:rPr lang="en-US" sz="3300" dirty="0"/>
              <a:t>Solves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unintentional malleability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 of </a:t>
            </a:r>
            <a:r>
              <a:rPr lang="en-US" dirty="0" err="1"/>
              <a:t>SegWit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0B1CC9-3AB1-4ABB-9A91-E69238BDA398}"/>
              </a:ext>
            </a:extLst>
          </p:cNvPr>
          <p:cNvGrpSpPr/>
          <p:nvPr/>
        </p:nvGrpSpPr>
        <p:grpSpPr>
          <a:xfrm>
            <a:off x="5835177" y="3717365"/>
            <a:ext cx="1729508" cy="1748281"/>
            <a:chOff x="4790392" y="3906189"/>
            <a:chExt cx="1729508" cy="174828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33DBE56-AEA3-4BCA-B211-EABF8B5A4719}"/>
                </a:ext>
              </a:extLst>
            </p:cNvPr>
            <p:cNvSpPr/>
            <p:nvPr/>
          </p:nvSpPr>
          <p:spPr>
            <a:xfrm>
              <a:off x="5508203" y="4416064"/>
              <a:ext cx="486678" cy="18427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8A5AAD-1BFC-44C2-8067-B54720EF8610}"/>
                </a:ext>
              </a:extLst>
            </p:cNvPr>
            <p:cNvSpPr/>
            <p:nvPr/>
          </p:nvSpPr>
          <p:spPr>
            <a:xfrm>
              <a:off x="5107023" y="4943131"/>
              <a:ext cx="486678" cy="18427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78BD9E-40CC-495B-831B-094E392733CF}"/>
                </a:ext>
              </a:extLst>
            </p:cNvPr>
            <p:cNvSpPr/>
            <p:nvPr/>
          </p:nvSpPr>
          <p:spPr>
            <a:xfrm>
              <a:off x="5874464" y="4943131"/>
              <a:ext cx="486678" cy="18427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1BD106F-850A-4C8C-B31D-D77ECAF400E1}"/>
                </a:ext>
              </a:extLst>
            </p:cNvPr>
            <p:cNvSpPr/>
            <p:nvPr/>
          </p:nvSpPr>
          <p:spPr>
            <a:xfrm>
              <a:off x="4930589" y="5470198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979E7A-52C9-4243-827E-72BB6166C826}"/>
                </a:ext>
              </a:extLst>
            </p:cNvPr>
            <p:cNvSpPr/>
            <p:nvPr/>
          </p:nvSpPr>
          <p:spPr>
            <a:xfrm>
              <a:off x="5349445" y="5470198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40A7922-5E1C-478C-A68C-6E4F0901E87D}"/>
                </a:ext>
              </a:extLst>
            </p:cNvPr>
            <p:cNvSpPr/>
            <p:nvPr/>
          </p:nvSpPr>
          <p:spPr>
            <a:xfrm>
              <a:off x="5783528" y="5470198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ED0B69-849D-4D57-8CC5-D1ECA75F2F88}"/>
                </a:ext>
              </a:extLst>
            </p:cNvPr>
            <p:cNvSpPr/>
            <p:nvPr/>
          </p:nvSpPr>
          <p:spPr>
            <a:xfrm>
              <a:off x="6202384" y="5470198"/>
              <a:ext cx="317516" cy="18427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C5ABFD-B02F-4D32-B496-31E9FB86A4DF}"/>
                </a:ext>
              </a:extLst>
            </p:cNvPr>
            <p:cNvCxnSpPr>
              <a:cxnSpLocks/>
              <a:stCxn id="14" idx="2"/>
              <a:endCxn id="41" idx="0"/>
            </p:cNvCxnSpPr>
            <p:nvPr/>
          </p:nvCxnSpPr>
          <p:spPr>
            <a:xfrm>
              <a:off x="4790392" y="3906189"/>
              <a:ext cx="961150" cy="5098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EABD87A-BAEF-47EC-9E5E-300EEDE2C79D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flipH="1">
              <a:off x="5350362" y="4600336"/>
              <a:ext cx="401180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2D668EF-D35E-4AEC-99DA-F6A405F816A9}"/>
                </a:ext>
              </a:extLst>
            </p:cNvPr>
            <p:cNvCxnSpPr>
              <a:stCxn id="41" idx="2"/>
              <a:endCxn id="43" idx="0"/>
            </p:cNvCxnSpPr>
            <p:nvPr/>
          </p:nvCxnSpPr>
          <p:spPr>
            <a:xfrm>
              <a:off x="5751542" y="4600336"/>
              <a:ext cx="36626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1CE86BD-4D4D-4036-BEA6-B10FAB31CA48}"/>
                </a:ext>
              </a:extLst>
            </p:cNvPr>
            <p:cNvCxnSpPr>
              <a:stCxn id="42" idx="2"/>
              <a:endCxn id="44" idx="0"/>
            </p:cNvCxnSpPr>
            <p:nvPr/>
          </p:nvCxnSpPr>
          <p:spPr>
            <a:xfrm flipH="1">
              <a:off x="5089347" y="5127403"/>
              <a:ext cx="261015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E1EE273-75D9-40D4-9DD4-CC908C71C1CB}"/>
                </a:ext>
              </a:extLst>
            </p:cNvPr>
            <p:cNvCxnSpPr>
              <a:stCxn id="42" idx="2"/>
              <a:endCxn id="45" idx="0"/>
            </p:cNvCxnSpPr>
            <p:nvPr/>
          </p:nvCxnSpPr>
          <p:spPr>
            <a:xfrm>
              <a:off x="5350362" y="5127403"/>
              <a:ext cx="15784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9330E36-0303-41B8-BAD3-C2E27B136455}"/>
                </a:ext>
              </a:extLst>
            </p:cNvPr>
            <p:cNvCxnSpPr>
              <a:stCxn id="43" idx="2"/>
              <a:endCxn id="46" idx="0"/>
            </p:cNvCxnSpPr>
            <p:nvPr/>
          </p:nvCxnSpPr>
          <p:spPr>
            <a:xfrm flipH="1">
              <a:off x="5942286" y="5127403"/>
              <a:ext cx="175517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39733DD-6A18-49E9-A5B9-519989727B99}"/>
                </a:ext>
              </a:extLst>
            </p:cNvPr>
            <p:cNvCxnSpPr>
              <a:stCxn id="43" idx="2"/>
              <a:endCxn id="47" idx="0"/>
            </p:cNvCxnSpPr>
            <p:nvPr/>
          </p:nvCxnSpPr>
          <p:spPr>
            <a:xfrm>
              <a:off x="6117803" y="5127403"/>
              <a:ext cx="243339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3FEE96-565C-4494-AC9F-1FCFD6AE6594}"/>
              </a:ext>
            </a:extLst>
          </p:cNvPr>
          <p:cNvGrpSpPr/>
          <p:nvPr/>
        </p:nvGrpSpPr>
        <p:grpSpPr>
          <a:xfrm>
            <a:off x="3574734" y="3352800"/>
            <a:ext cx="4958078" cy="3014863"/>
            <a:chOff x="2529949" y="3541624"/>
            <a:chExt cx="4958078" cy="30148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12D3B7-B718-416F-8E25-7EF5BEFE683F}"/>
                </a:ext>
              </a:extLst>
            </p:cNvPr>
            <p:cNvSpPr/>
            <p:nvPr/>
          </p:nvSpPr>
          <p:spPr>
            <a:xfrm>
              <a:off x="3960812" y="3610303"/>
              <a:ext cx="1219200" cy="407501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E8939A-71DA-4E13-88AA-3662ED138017}"/>
                </a:ext>
              </a:extLst>
            </p:cNvPr>
            <p:cNvSpPr/>
            <p:nvPr/>
          </p:nvSpPr>
          <p:spPr>
            <a:xfrm>
              <a:off x="4547053" y="3721917"/>
              <a:ext cx="486678" cy="18427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87CEB3-B1EF-4978-8727-B8C9B9408FFA}"/>
                </a:ext>
              </a:extLst>
            </p:cNvPr>
            <p:cNvSpPr/>
            <p:nvPr/>
          </p:nvSpPr>
          <p:spPr>
            <a:xfrm>
              <a:off x="3717473" y="4417130"/>
              <a:ext cx="486678" cy="18427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D49575-ACF6-48BD-B2F0-1689F7498C74}"/>
                </a:ext>
              </a:extLst>
            </p:cNvPr>
            <p:cNvSpPr/>
            <p:nvPr/>
          </p:nvSpPr>
          <p:spPr>
            <a:xfrm>
              <a:off x="3316293" y="4944197"/>
              <a:ext cx="486678" cy="18427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E790C0-CC89-455F-B536-99B11202E1D0}"/>
                </a:ext>
              </a:extLst>
            </p:cNvPr>
            <p:cNvSpPr/>
            <p:nvPr/>
          </p:nvSpPr>
          <p:spPr>
            <a:xfrm>
              <a:off x="4083734" y="4944197"/>
              <a:ext cx="486678" cy="18427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979971-2351-4E77-B33A-4B88DE1DAF8F}"/>
                </a:ext>
              </a:extLst>
            </p:cNvPr>
            <p:cNvSpPr/>
            <p:nvPr/>
          </p:nvSpPr>
          <p:spPr>
            <a:xfrm>
              <a:off x="3139859" y="5471264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89ADB7-B52E-42B1-8976-9AE6CD86CC50}"/>
                </a:ext>
              </a:extLst>
            </p:cNvPr>
            <p:cNvSpPr/>
            <p:nvPr/>
          </p:nvSpPr>
          <p:spPr>
            <a:xfrm>
              <a:off x="3558715" y="5471264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430B9-639C-4F25-AE6A-203B5CA0A1AC}"/>
                </a:ext>
              </a:extLst>
            </p:cNvPr>
            <p:cNvSpPr/>
            <p:nvPr/>
          </p:nvSpPr>
          <p:spPr>
            <a:xfrm>
              <a:off x="3992798" y="5471264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892D01-1D21-482C-9964-9CAB86C3377E}"/>
                </a:ext>
              </a:extLst>
            </p:cNvPr>
            <p:cNvSpPr/>
            <p:nvPr/>
          </p:nvSpPr>
          <p:spPr>
            <a:xfrm>
              <a:off x="4411654" y="5471264"/>
              <a:ext cx="317516" cy="18427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85DB98-5161-4FA1-95FA-65A06CCC64BC}"/>
                </a:ext>
              </a:extLst>
            </p:cNvPr>
            <p:cNvSpPr txBox="1"/>
            <p:nvPr/>
          </p:nvSpPr>
          <p:spPr>
            <a:xfrm>
              <a:off x="5408612" y="3541624"/>
              <a:ext cx="2079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Block header</a:t>
              </a:r>
              <a:endParaRPr lang="bg-BG" sz="2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BA759C-6A92-41E9-BA03-47D3647F54AA}"/>
                </a:ext>
              </a:extLst>
            </p:cNvPr>
            <p:cNvSpPr txBox="1"/>
            <p:nvPr/>
          </p:nvSpPr>
          <p:spPr>
            <a:xfrm>
              <a:off x="2529949" y="6033267"/>
              <a:ext cx="46442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Merkle tree of </a:t>
              </a:r>
              <a:r>
                <a:rPr lang="en-US" sz="2800" dirty="0" err="1"/>
                <a:t>txn</a:t>
              </a:r>
              <a:r>
                <a:rPr lang="en-US" sz="2800" dirty="0"/>
                <a:t> and witness</a:t>
              </a:r>
              <a:endParaRPr lang="bg-BG" sz="28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1D3DEB-46DF-47B5-8B14-51E88033E661}"/>
                </a:ext>
              </a:extLst>
            </p:cNvPr>
            <p:cNvSpPr txBox="1"/>
            <p:nvPr/>
          </p:nvSpPr>
          <p:spPr>
            <a:xfrm rot="17730527">
              <a:off x="1980563" y="4747396"/>
              <a:ext cx="17211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Tampering</a:t>
              </a:r>
              <a:endParaRPr lang="bg-BG" sz="2800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C9E13D-22BF-455F-AFD0-F59D45485654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 flipH="1">
              <a:off x="3960812" y="3906189"/>
              <a:ext cx="829580" cy="5109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EC13B6-1682-4F62-85C9-04914C102E19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3559632" y="4601402"/>
              <a:ext cx="401180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3F1238-F249-4BA4-9811-0928796B0693}"/>
                </a:ext>
              </a:extLst>
            </p:cNvPr>
            <p:cNvCxnSpPr>
              <a:stCxn id="15" idx="2"/>
              <a:endCxn id="17" idx="0"/>
            </p:cNvCxnSpPr>
            <p:nvPr/>
          </p:nvCxnSpPr>
          <p:spPr>
            <a:xfrm>
              <a:off x="3960812" y="4601402"/>
              <a:ext cx="36626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A21AB7-9EAC-4F6E-8FD5-0E06D79C7193}"/>
                </a:ext>
              </a:extLst>
            </p:cNvPr>
            <p:cNvCxnSpPr>
              <a:stCxn id="16" idx="2"/>
              <a:endCxn id="19" idx="0"/>
            </p:cNvCxnSpPr>
            <p:nvPr/>
          </p:nvCxnSpPr>
          <p:spPr>
            <a:xfrm flipH="1">
              <a:off x="3298617" y="5128469"/>
              <a:ext cx="261015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1326D3-D9E2-410A-8B1F-BBE038F5D42E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>
              <a:off x="3559632" y="5128469"/>
              <a:ext cx="157841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A5EAD6-7C23-4575-A2C6-7B4BF8523A9D}"/>
                </a:ext>
              </a:extLst>
            </p:cNvPr>
            <p:cNvCxnSpPr>
              <a:stCxn id="17" idx="2"/>
              <a:endCxn id="21" idx="0"/>
            </p:cNvCxnSpPr>
            <p:nvPr/>
          </p:nvCxnSpPr>
          <p:spPr>
            <a:xfrm flipH="1">
              <a:off x="4151556" y="5128469"/>
              <a:ext cx="175517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5F4BB0-B7A0-4513-9CF0-7D0F9185695D}"/>
                </a:ext>
              </a:extLst>
            </p:cNvPr>
            <p:cNvCxnSpPr>
              <a:stCxn id="17" idx="2"/>
              <a:endCxn id="22" idx="0"/>
            </p:cNvCxnSpPr>
            <p:nvPr/>
          </p:nvCxnSpPr>
          <p:spPr>
            <a:xfrm>
              <a:off x="4327073" y="5128469"/>
              <a:ext cx="243339" cy="3427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C8A8CDA-7DD7-4955-A66D-88AA279FC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2092" y="4328761"/>
              <a:ext cx="2937" cy="16923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937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2"/>
            <a:ext cx="11804822" cy="5530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 signature </a:t>
            </a:r>
            <a:r>
              <a:rPr lang="en-US" dirty="0"/>
              <a:t>that goes along with the input data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manipulated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Malleability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0BA650-DC84-4FF7-B5BB-8C8C7CC260F9}"/>
              </a:ext>
            </a:extLst>
          </p:cNvPr>
          <p:cNvGrpSpPr/>
          <p:nvPr/>
        </p:nvGrpSpPr>
        <p:grpSpPr>
          <a:xfrm>
            <a:off x="1674812" y="3277962"/>
            <a:ext cx="7772400" cy="3033173"/>
            <a:chOff x="1674812" y="3062828"/>
            <a:chExt cx="7772400" cy="30331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6DDD2E-B141-4D7C-8151-542AED00B66D}"/>
                </a:ext>
              </a:extLst>
            </p:cNvPr>
            <p:cNvSpPr/>
            <p:nvPr/>
          </p:nvSpPr>
          <p:spPr>
            <a:xfrm>
              <a:off x="1674812" y="3062828"/>
              <a:ext cx="3831479" cy="303317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Inputs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pPr algn="ctr"/>
              <a:endParaRPr lang="bg-BG" sz="20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079E0-D696-4E8B-B62C-25096E7E3EF7}"/>
                </a:ext>
              </a:extLst>
            </p:cNvPr>
            <p:cNvSpPr/>
            <p:nvPr/>
          </p:nvSpPr>
          <p:spPr>
            <a:xfrm>
              <a:off x="5615733" y="3062828"/>
              <a:ext cx="3831479" cy="303317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Outputs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pPr algn="ctr"/>
              <a:endParaRPr lang="bg-BG" sz="20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F96D06-D87B-4368-A598-8BB65C7CF8B1}"/>
                </a:ext>
              </a:extLst>
            </p:cNvPr>
            <p:cNvSpPr/>
            <p:nvPr/>
          </p:nvSpPr>
          <p:spPr>
            <a:xfrm>
              <a:off x="2250562" y="4381478"/>
              <a:ext cx="2727051" cy="55307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TXID Signatures</a:t>
              </a:r>
              <a:endParaRPr lang="bg-BG" sz="20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0872A5-4D1E-442C-BC5E-4B2E00587462}"/>
                </a:ext>
              </a:extLst>
            </p:cNvPr>
            <p:cNvSpPr/>
            <p:nvPr/>
          </p:nvSpPr>
          <p:spPr>
            <a:xfrm>
              <a:off x="2250564" y="5085517"/>
              <a:ext cx="2727051" cy="55307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TXID Signatures</a:t>
              </a:r>
              <a:endParaRPr lang="bg-BG" sz="2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8DD52C-7361-472C-B38F-225E10B18A82}"/>
                </a:ext>
              </a:extLst>
            </p:cNvPr>
            <p:cNvSpPr/>
            <p:nvPr/>
          </p:nvSpPr>
          <p:spPr>
            <a:xfrm>
              <a:off x="6246811" y="4381478"/>
              <a:ext cx="2727051" cy="55307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Amount Script</a:t>
              </a:r>
              <a:endParaRPr lang="bg-BG" sz="20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B985816-7D20-4095-8BED-6ED6AF80B57F}"/>
                </a:ext>
              </a:extLst>
            </p:cNvPr>
            <p:cNvSpPr/>
            <p:nvPr/>
          </p:nvSpPr>
          <p:spPr>
            <a:xfrm>
              <a:off x="6246811" y="5085517"/>
              <a:ext cx="2727051" cy="55307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Amount Script</a:t>
              </a:r>
              <a:endParaRPr lang="bg-BG" sz="2000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552B7AC-1590-4DF6-B170-ACD507172B17}"/>
              </a:ext>
            </a:extLst>
          </p:cNvPr>
          <p:cNvSpPr/>
          <p:nvPr/>
        </p:nvSpPr>
        <p:spPr>
          <a:xfrm>
            <a:off x="2250562" y="4596612"/>
            <a:ext cx="2727051" cy="55307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TXID </a:t>
            </a:r>
            <a:r>
              <a:rPr lang="en-US" sz="2000" b="1" dirty="0">
                <a:solidFill>
                  <a:srgbClr val="E85C0E"/>
                </a:solidFill>
              </a:rPr>
              <a:t>Signatures</a:t>
            </a:r>
            <a:endParaRPr lang="bg-BG" sz="2000" b="1" dirty="0">
              <a:solidFill>
                <a:srgbClr val="E85C0E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79F15D-BDA1-4258-91B2-6109467BF15F}"/>
              </a:ext>
            </a:extLst>
          </p:cNvPr>
          <p:cNvSpPr/>
          <p:nvPr/>
        </p:nvSpPr>
        <p:spPr>
          <a:xfrm>
            <a:off x="2250562" y="4596612"/>
            <a:ext cx="2727051" cy="55307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85C0E"/>
                </a:solidFill>
              </a:rPr>
              <a:t>TXID Signatures</a:t>
            </a:r>
            <a:endParaRPr lang="bg-BG" sz="2000" b="1" dirty="0">
              <a:solidFill>
                <a:srgbClr val="E85C0E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3E69C23-6EDF-4394-B561-F752DB3D77F3}"/>
              </a:ext>
            </a:extLst>
          </p:cNvPr>
          <p:cNvSpPr txBox="1">
            <a:spLocks/>
          </p:cNvSpPr>
          <p:nvPr/>
        </p:nvSpPr>
        <p:spPr>
          <a:xfrm>
            <a:off x="176341" y="1599217"/>
            <a:ext cx="8606712" cy="553074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in turn 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change the transaction ID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E5973A39-ED75-48D0-8BFD-1A24D89BDB95}"/>
              </a:ext>
            </a:extLst>
          </p:cNvPr>
          <p:cNvSpPr txBox="1">
            <a:spLocks/>
          </p:cNvSpPr>
          <p:nvPr/>
        </p:nvSpPr>
        <p:spPr>
          <a:xfrm>
            <a:off x="162721" y="2152291"/>
            <a:ext cx="11804822" cy="1010484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can make 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seem like the transaction didn’t even happen </a:t>
            </a:r>
            <a:r>
              <a:rPr lang="en-US" dirty="0"/>
              <a:t>in the first place</a:t>
            </a:r>
            <a:endParaRPr lang="en-US" sz="29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C18EDF-428E-482B-B34E-3534B1EFE94A}"/>
              </a:ext>
            </a:extLst>
          </p:cNvPr>
          <p:cNvGrpSpPr/>
          <p:nvPr/>
        </p:nvGrpSpPr>
        <p:grpSpPr>
          <a:xfrm>
            <a:off x="743790" y="4662095"/>
            <a:ext cx="9525001" cy="136381"/>
            <a:chOff x="743790" y="4662095"/>
            <a:chExt cx="9525001" cy="1363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B27BDB-8AC9-4513-AA7C-EBB4B79D5E5B}"/>
                </a:ext>
              </a:extLst>
            </p:cNvPr>
            <p:cNvSpPr/>
            <p:nvPr/>
          </p:nvSpPr>
          <p:spPr>
            <a:xfrm rot="20296791">
              <a:off x="743791" y="4662096"/>
              <a:ext cx="9525000" cy="13638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1CDD113-B345-44F1-BEB2-CB475E64D546}"/>
                </a:ext>
              </a:extLst>
            </p:cNvPr>
            <p:cNvSpPr/>
            <p:nvPr/>
          </p:nvSpPr>
          <p:spPr>
            <a:xfrm rot="12177326">
              <a:off x="743790" y="4662095"/>
              <a:ext cx="9525000" cy="13638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17127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build="p"/>
      <p:bldP spid="4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2"/>
            <a:ext cx="11804822" cy="372683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Instead of pushing the redeem script directly,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add a version byte</a:t>
            </a:r>
          </a:p>
          <a:p>
            <a:pPr lvl="1">
              <a:lnSpc>
                <a:spcPct val="100000"/>
              </a:lnSpc>
            </a:pP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Witness</a:t>
            </a:r>
            <a:r>
              <a:rPr lang="en-US" sz="3100" dirty="0"/>
              <a:t> protected program</a:t>
            </a:r>
          </a:p>
          <a:p>
            <a:pPr>
              <a:lnSpc>
                <a:spcPct val="100000"/>
              </a:lnSpc>
            </a:pP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Unknown version</a:t>
            </a:r>
            <a:r>
              <a:rPr lang="en-US" sz="3300" dirty="0"/>
              <a:t> </a:t>
            </a:r>
            <a:r>
              <a:rPr lang="en-US" sz="3300" dirty="0">
                <a:sym typeface="Wingdings" panose="05000000000000000000" pitchFamily="2" charset="2"/>
              </a:rPr>
              <a:t></a:t>
            </a:r>
            <a:r>
              <a:rPr lang="en-US" sz="3300" dirty="0"/>
              <a:t> anyone can spend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No longer restricted to redefining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OP_NOP opcodes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All future Script changes become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soft forks</a:t>
            </a:r>
          </a:p>
          <a:p>
            <a:pPr lvl="1">
              <a:lnSpc>
                <a:spcPct val="100000"/>
              </a:lnSpc>
            </a:pPr>
            <a:r>
              <a:rPr lang="en-US" sz="3100" dirty="0" err="1"/>
              <a:t>Schnorr</a:t>
            </a:r>
            <a:r>
              <a:rPr lang="en-US" sz="3100" dirty="0"/>
              <a:t>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sz="3100" dirty="0"/>
              <a:t>, mast, value under signature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 Versions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E74980D-ABF1-4DE9-8841-749A9412A28F}"/>
              </a:ext>
            </a:extLst>
          </p:cNvPr>
          <p:cNvGrpSpPr/>
          <p:nvPr/>
        </p:nvGrpSpPr>
        <p:grpSpPr>
          <a:xfrm>
            <a:off x="1358810" y="4685144"/>
            <a:ext cx="2929782" cy="1865322"/>
            <a:chOff x="345230" y="4347007"/>
            <a:chExt cx="4542523" cy="16546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2B37C5-26FB-43C7-AB04-559B9BEA5569}"/>
                </a:ext>
              </a:extLst>
            </p:cNvPr>
            <p:cNvSpPr/>
            <p:nvPr/>
          </p:nvSpPr>
          <p:spPr>
            <a:xfrm>
              <a:off x="345230" y="4347007"/>
              <a:ext cx="2239280" cy="16546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pPr algn="ctr"/>
              <a:endParaRPr lang="bg-BG" sz="2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A669D9-8885-46DE-8190-99560CB483D5}"/>
                </a:ext>
              </a:extLst>
            </p:cNvPr>
            <p:cNvSpPr/>
            <p:nvPr/>
          </p:nvSpPr>
          <p:spPr>
            <a:xfrm>
              <a:off x="2648473" y="4347007"/>
              <a:ext cx="2239280" cy="16546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pPr algn="ctr"/>
              <a:endParaRPr lang="bg-BG" sz="2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6719BD-CC70-4B51-A37E-85E6D234BD6C}"/>
                </a:ext>
              </a:extLst>
            </p:cNvPr>
            <p:cNvSpPr/>
            <p:nvPr/>
          </p:nvSpPr>
          <p:spPr>
            <a:xfrm>
              <a:off x="660590" y="4945259"/>
              <a:ext cx="1593805" cy="30170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679F3B-4203-4DBB-9261-CF8FD51214E0}"/>
                </a:ext>
              </a:extLst>
            </p:cNvPr>
            <p:cNvSpPr/>
            <p:nvPr/>
          </p:nvSpPr>
          <p:spPr>
            <a:xfrm>
              <a:off x="666330" y="5482653"/>
              <a:ext cx="1593805" cy="30170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43261D-6063-475F-9D9C-6E0F20EF7597}"/>
                </a:ext>
              </a:extLst>
            </p:cNvPr>
            <p:cNvSpPr/>
            <p:nvPr/>
          </p:nvSpPr>
          <p:spPr>
            <a:xfrm>
              <a:off x="2811353" y="4915491"/>
              <a:ext cx="1593805" cy="30170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{v. “Script”}</a:t>
              </a:r>
              <a:endParaRPr lang="bg-BG" sz="12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529BB77-8E32-445E-B414-14E96C8B4CF5}"/>
              </a:ext>
            </a:extLst>
          </p:cNvPr>
          <p:cNvGrpSpPr/>
          <p:nvPr/>
        </p:nvGrpSpPr>
        <p:grpSpPr>
          <a:xfrm>
            <a:off x="5643100" y="4685144"/>
            <a:ext cx="2929782" cy="1865322"/>
            <a:chOff x="345230" y="4347007"/>
            <a:chExt cx="4542523" cy="165462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15D7882-6B9E-40D1-8B10-F5C0B0C72548}"/>
                </a:ext>
              </a:extLst>
            </p:cNvPr>
            <p:cNvSpPr/>
            <p:nvPr/>
          </p:nvSpPr>
          <p:spPr>
            <a:xfrm>
              <a:off x="345230" y="4347007"/>
              <a:ext cx="2239280" cy="16546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pPr algn="ctr"/>
              <a:endParaRPr lang="bg-BG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F495EB0-EBC0-458E-9D5E-BFCE9FE8ABF7}"/>
                </a:ext>
              </a:extLst>
            </p:cNvPr>
            <p:cNvSpPr/>
            <p:nvPr/>
          </p:nvSpPr>
          <p:spPr>
            <a:xfrm>
              <a:off x="2648473" y="4347007"/>
              <a:ext cx="2239280" cy="16546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pPr algn="ctr"/>
              <a:endParaRPr lang="bg-BG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A1292D0-F80B-4D07-B149-92B15DA7C106}"/>
                </a:ext>
              </a:extLst>
            </p:cNvPr>
            <p:cNvSpPr/>
            <p:nvPr/>
          </p:nvSpPr>
          <p:spPr>
            <a:xfrm>
              <a:off x="2811353" y="4915491"/>
              <a:ext cx="1593805" cy="30170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Amount Script</a:t>
              </a:r>
              <a:endParaRPr lang="bg-BG" sz="12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49B8801-42F3-49A5-AD08-51CE2915FEC2}"/>
                </a:ext>
              </a:extLst>
            </p:cNvPr>
            <p:cNvSpPr/>
            <p:nvPr/>
          </p:nvSpPr>
          <p:spPr>
            <a:xfrm>
              <a:off x="2805099" y="5365574"/>
              <a:ext cx="1593805" cy="30170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Amount Script</a:t>
              </a:r>
              <a:endParaRPr lang="bg-BG" sz="12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F3BD61C-C28C-48AA-9495-1DAF68CB1709}"/>
                </a:ext>
              </a:extLst>
            </p:cNvPr>
            <p:cNvSpPr/>
            <p:nvPr/>
          </p:nvSpPr>
          <p:spPr>
            <a:xfrm>
              <a:off x="667967" y="5063866"/>
              <a:ext cx="1593805" cy="30170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200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3BB07AB-713B-4882-B7AA-536D93B872D7}"/>
              </a:ext>
            </a:extLst>
          </p:cNvPr>
          <p:cNvSpPr/>
          <p:nvPr/>
        </p:nvSpPr>
        <p:spPr>
          <a:xfrm>
            <a:off x="8612548" y="4690996"/>
            <a:ext cx="1444264" cy="186532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Witness</a:t>
            </a:r>
          </a:p>
          <a:p>
            <a:endParaRPr lang="en-US" sz="2800" dirty="0"/>
          </a:p>
          <a:p>
            <a:endParaRPr lang="en-US" sz="2800" dirty="0"/>
          </a:p>
          <a:p>
            <a:pPr algn="ctr"/>
            <a:endParaRPr lang="bg-BG" sz="2800" dirty="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9A630440-C101-420D-8374-2B5945B470EB}"/>
              </a:ext>
            </a:extLst>
          </p:cNvPr>
          <p:cNvSpPr/>
          <p:nvPr/>
        </p:nvSpPr>
        <p:spPr>
          <a:xfrm rot="221416">
            <a:off x="4003564" y="5388100"/>
            <a:ext cx="4843370" cy="244559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AD0ACA0A-5234-43F8-A774-32A3C7DFB33A}"/>
              </a:ext>
            </a:extLst>
          </p:cNvPr>
          <p:cNvSpPr/>
          <p:nvPr/>
        </p:nvSpPr>
        <p:spPr>
          <a:xfrm rot="378483">
            <a:off x="3969029" y="5484495"/>
            <a:ext cx="1891722" cy="278429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E67B16-9021-4D2D-A9CE-B8E671A650B5}"/>
              </a:ext>
            </a:extLst>
          </p:cNvPr>
          <p:cNvSpPr/>
          <p:nvPr/>
        </p:nvSpPr>
        <p:spPr>
          <a:xfrm>
            <a:off x="8820703" y="5493285"/>
            <a:ext cx="1027953" cy="34012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Signature</a:t>
            </a:r>
            <a:endParaRPr lang="bg-BG" sz="1200" dirty="0"/>
          </a:p>
        </p:txBody>
      </p:sp>
    </p:spTree>
    <p:extLst>
      <p:ext uri="{BB962C8B-B14F-4D97-AF65-F5344CB8AC3E}">
        <p14:creationId xmlns:p14="http://schemas.microsoft.com/office/powerpoint/2010/main" val="33933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2"/>
            <a:ext cx="11804822" cy="3090682"/>
          </a:xfrm>
        </p:spPr>
        <p:txBody>
          <a:bodyPr>
            <a:normAutofit/>
          </a:bodyPr>
          <a:lstStyle/>
          <a:p>
            <a:r>
              <a:rPr lang="en-US" dirty="0"/>
              <a:t>Two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versions</a:t>
            </a:r>
            <a:r>
              <a:rPr lang="en-US" dirty="0"/>
              <a:t> defined immediately:</a:t>
            </a:r>
          </a:p>
          <a:p>
            <a:pPr lvl="1"/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v0</a:t>
            </a:r>
            <a:r>
              <a:rPr lang="en-US" dirty="0"/>
              <a:t> with the (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small</a:t>
            </a:r>
            <a:r>
              <a:rPr lang="en-US" dirty="0"/>
              <a:t>) redeem script in output</a:t>
            </a:r>
          </a:p>
          <a:p>
            <a:pPr lvl="1"/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v1</a:t>
            </a:r>
            <a:r>
              <a:rPr lang="en-US" dirty="0"/>
              <a:t> with the (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larger</a:t>
            </a:r>
            <a:r>
              <a:rPr lang="en-US" dirty="0"/>
              <a:t>) redeem script in witness</a:t>
            </a:r>
          </a:p>
          <a:p>
            <a:r>
              <a:rPr lang="en-US" dirty="0"/>
              <a:t>Makes marginal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non-witness </a:t>
            </a:r>
            <a:r>
              <a:rPr lang="en-US" dirty="0"/>
              <a:t>size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out/in O(1)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 Versions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E74980D-ABF1-4DE9-8841-749A9412A28F}"/>
              </a:ext>
            </a:extLst>
          </p:cNvPr>
          <p:cNvGrpSpPr/>
          <p:nvPr/>
        </p:nvGrpSpPr>
        <p:grpSpPr>
          <a:xfrm>
            <a:off x="1435010" y="4267200"/>
            <a:ext cx="2929782" cy="1865322"/>
            <a:chOff x="345230" y="4347007"/>
            <a:chExt cx="4542523" cy="16546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2B37C5-26FB-43C7-AB04-559B9BEA5569}"/>
                </a:ext>
              </a:extLst>
            </p:cNvPr>
            <p:cNvSpPr/>
            <p:nvPr/>
          </p:nvSpPr>
          <p:spPr>
            <a:xfrm>
              <a:off x="345230" y="4347007"/>
              <a:ext cx="2239280" cy="16546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pPr algn="ctr"/>
              <a:endParaRPr lang="bg-BG" sz="2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A669D9-8885-46DE-8190-99560CB483D5}"/>
                </a:ext>
              </a:extLst>
            </p:cNvPr>
            <p:cNvSpPr/>
            <p:nvPr/>
          </p:nvSpPr>
          <p:spPr>
            <a:xfrm>
              <a:off x="2648473" y="4347007"/>
              <a:ext cx="2239280" cy="16546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pPr algn="ctr"/>
              <a:endParaRPr lang="bg-BG" sz="2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6719BD-CC70-4B51-A37E-85E6D234BD6C}"/>
                </a:ext>
              </a:extLst>
            </p:cNvPr>
            <p:cNvSpPr/>
            <p:nvPr/>
          </p:nvSpPr>
          <p:spPr>
            <a:xfrm>
              <a:off x="660590" y="4945259"/>
              <a:ext cx="1593805" cy="30170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679F3B-4203-4DBB-9261-CF8FD51214E0}"/>
                </a:ext>
              </a:extLst>
            </p:cNvPr>
            <p:cNvSpPr/>
            <p:nvPr/>
          </p:nvSpPr>
          <p:spPr>
            <a:xfrm>
              <a:off x="666330" y="5482653"/>
              <a:ext cx="1593805" cy="30170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43261D-6063-475F-9D9C-6E0F20EF7597}"/>
                </a:ext>
              </a:extLst>
            </p:cNvPr>
            <p:cNvSpPr/>
            <p:nvPr/>
          </p:nvSpPr>
          <p:spPr>
            <a:xfrm>
              <a:off x="2811353" y="4915491"/>
              <a:ext cx="1593805" cy="30170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{v. “Script”}</a:t>
              </a:r>
              <a:endParaRPr lang="bg-BG" sz="12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529BB77-8E32-445E-B414-14E96C8B4CF5}"/>
              </a:ext>
            </a:extLst>
          </p:cNvPr>
          <p:cNvGrpSpPr/>
          <p:nvPr/>
        </p:nvGrpSpPr>
        <p:grpSpPr>
          <a:xfrm>
            <a:off x="5719300" y="4267200"/>
            <a:ext cx="2929782" cy="1865322"/>
            <a:chOff x="345230" y="4347007"/>
            <a:chExt cx="4542523" cy="165462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15D7882-6B9E-40D1-8B10-F5C0B0C72548}"/>
                </a:ext>
              </a:extLst>
            </p:cNvPr>
            <p:cNvSpPr/>
            <p:nvPr/>
          </p:nvSpPr>
          <p:spPr>
            <a:xfrm>
              <a:off x="345230" y="4347007"/>
              <a:ext cx="2239280" cy="16546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pPr algn="ctr"/>
              <a:endParaRPr lang="bg-BG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F495EB0-EBC0-458E-9D5E-BFCE9FE8ABF7}"/>
                </a:ext>
              </a:extLst>
            </p:cNvPr>
            <p:cNvSpPr/>
            <p:nvPr/>
          </p:nvSpPr>
          <p:spPr>
            <a:xfrm>
              <a:off x="2648473" y="4347007"/>
              <a:ext cx="2239280" cy="16546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Outputs</a:t>
              </a:r>
            </a:p>
            <a:p>
              <a:endParaRPr lang="en-US" sz="2800" dirty="0"/>
            </a:p>
            <a:p>
              <a:endParaRPr lang="en-US" sz="2800" dirty="0"/>
            </a:p>
            <a:p>
              <a:pPr algn="ctr"/>
              <a:endParaRPr lang="bg-BG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A1292D0-F80B-4D07-B149-92B15DA7C106}"/>
                </a:ext>
              </a:extLst>
            </p:cNvPr>
            <p:cNvSpPr/>
            <p:nvPr/>
          </p:nvSpPr>
          <p:spPr>
            <a:xfrm>
              <a:off x="2811353" y="4915491"/>
              <a:ext cx="1593805" cy="30170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Amount Script</a:t>
              </a:r>
              <a:endParaRPr lang="bg-BG" sz="12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49B8801-42F3-49A5-AD08-51CE2915FEC2}"/>
                </a:ext>
              </a:extLst>
            </p:cNvPr>
            <p:cNvSpPr/>
            <p:nvPr/>
          </p:nvSpPr>
          <p:spPr>
            <a:xfrm>
              <a:off x="2805099" y="5365574"/>
              <a:ext cx="1593805" cy="30170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Amount Script</a:t>
              </a:r>
              <a:endParaRPr lang="bg-BG" sz="12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F3BD61C-C28C-48AA-9495-1DAF68CB1709}"/>
                </a:ext>
              </a:extLst>
            </p:cNvPr>
            <p:cNvSpPr/>
            <p:nvPr/>
          </p:nvSpPr>
          <p:spPr>
            <a:xfrm>
              <a:off x="667967" y="5063866"/>
              <a:ext cx="1593805" cy="301708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200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3BB07AB-713B-4882-B7AA-536D93B872D7}"/>
              </a:ext>
            </a:extLst>
          </p:cNvPr>
          <p:cNvSpPr/>
          <p:nvPr/>
        </p:nvSpPr>
        <p:spPr>
          <a:xfrm>
            <a:off x="8688748" y="4273052"/>
            <a:ext cx="1444264" cy="186532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Witness</a:t>
            </a:r>
          </a:p>
          <a:p>
            <a:endParaRPr lang="en-US" sz="2800" dirty="0"/>
          </a:p>
          <a:p>
            <a:endParaRPr lang="en-US" sz="2800" dirty="0"/>
          </a:p>
          <a:p>
            <a:pPr algn="ctr"/>
            <a:endParaRPr lang="bg-BG" sz="2800" dirty="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9A630440-C101-420D-8374-2B5945B470EB}"/>
              </a:ext>
            </a:extLst>
          </p:cNvPr>
          <p:cNvSpPr/>
          <p:nvPr/>
        </p:nvSpPr>
        <p:spPr>
          <a:xfrm rot="221416">
            <a:off x="4079764" y="4970156"/>
            <a:ext cx="4843370" cy="244559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AD0ACA0A-5234-43F8-A774-32A3C7DFB33A}"/>
              </a:ext>
            </a:extLst>
          </p:cNvPr>
          <p:cNvSpPr/>
          <p:nvPr/>
        </p:nvSpPr>
        <p:spPr>
          <a:xfrm rot="378483">
            <a:off x="4045229" y="5066551"/>
            <a:ext cx="1891722" cy="278429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E67B16-9021-4D2D-A9CE-B8E671A650B5}"/>
              </a:ext>
            </a:extLst>
          </p:cNvPr>
          <p:cNvSpPr/>
          <p:nvPr/>
        </p:nvSpPr>
        <p:spPr>
          <a:xfrm>
            <a:off x="8896903" y="5075341"/>
            <a:ext cx="1027953" cy="34012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Signature</a:t>
            </a:r>
            <a:endParaRPr lang="bg-BG" sz="1200" dirty="0"/>
          </a:p>
        </p:txBody>
      </p:sp>
    </p:spTree>
    <p:extLst>
      <p:ext uri="{BB962C8B-B14F-4D97-AF65-F5344CB8AC3E}">
        <p14:creationId xmlns:p14="http://schemas.microsoft.com/office/powerpoint/2010/main" val="2378481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2"/>
            <a:ext cx="11804822" cy="546756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SegWit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dirty="0"/>
              <a:t>was activated on August 24, 2017</a:t>
            </a:r>
          </a:p>
          <a:p>
            <a:r>
              <a:rPr lang="en-US" sz="3300" dirty="0"/>
              <a:t>Nonetheless,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most</a:t>
            </a:r>
            <a:r>
              <a:rPr lang="en-US" sz="3300" dirty="0"/>
              <a:t> Bitcoin network transactions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have not </a:t>
            </a:r>
            <a:r>
              <a:rPr lang="en-US" sz="3300" dirty="0"/>
              <a:t>begun to use the upgrade</a:t>
            </a:r>
          </a:p>
          <a:p>
            <a:r>
              <a:rPr lang="en-US" sz="3300" dirty="0"/>
              <a:t>In the first week of October </a:t>
            </a:r>
            <a:br>
              <a:rPr lang="en-US" sz="3300" dirty="0"/>
            </a:br>
            <a:r>
              <a:rPr lang="en-US" sz="3300" dirty="0"/>
              <a:t>2017, the proportion of </a:t>
            </a:r>
            <a:br>
              <a:rPr lang="en-US" sz="3300" dirty="0"/>
            </a:br>
            <a:r>
              <a:rPr lang="en-US" sz="3300" dirty="0"/>
              <a:t>network transactions</a:t>
            </a:r>
            <a:br>
              <a:rPr lang="en-US" sz="3300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using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SegWit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dirty="0"/>
              <a:t>was 10%</a:t>
            </a:r>
            <a:endParaRPr lang="en-US" sz="3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SegWit</a:t>
            </a:r>
            <a:r>
              <a:rPr lang="en-US" dirty="0"/>
              <a:t> Activation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28239-4E6B-4C36-91DC-9B94232B2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6" y="3403600"/>
            <a:ext cx="5716468" cy="285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86" y="1017406"/>
            <a:ext cx="11804822" cy="336215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SegWit2x</a:t>
            </a:r>
            <a:r>
              <a:rPr lang="en-US" dirty="0"/>
              <a:t> ==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SegWit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2MB blocks </a:t>
            </a:r>
            <a:r>
              <a:rPr lang="en-US" dirty="0"/>
              <a:t>hard fork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Increase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 size</a:t>
            </a:r>
            <a:r>
              <a:rPr lang="en-US" dirty="0"/>
              <a:t> and improve Bitcoin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scalability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SegWit2x </a:t>
            </a:r>
            <a:r>
              <a:rPr lang="en-US" dirty="0"/>
              <a:t>uses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</a:t>
            </a:r>
            <a:r>
              <a:rPr lang="en-US" dirty="0"/>
              <a:t>' for signaling (bit 4 instead of bit 1) than </a:t>
            </a:r>
            <a:r>
              <a:rPr lang="en-US" dirty="0" err="1"/>
              <a:t>SegWit</a:t>
            </a: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SegWit2x</a:t>
            </a:r>
            <a:r>
              <a:rPr lang="en-US" dirty="0"/>
              <a:t> </a:t>
            </a:r>
            <a:r>
              <a:rPr lang="en-US" dirty="0" err="1"/>
              <a:t>didnt't</a:t>
            </a:r>
            <a:r>
              <a:rPr lang="en-US" dirty="0"/>
              <a:t> get enough support and was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canceled</a:t>
            </a:r>
            <a:r>
              <a:rPr lang="en-US" dirty="0"/>
              <a:t> by his creators on 8 November 2017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SegWit2X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2A818-4686-4DFF-B68D-A70C03152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4876800"/>
            <a:ext cx="5008884" cy="16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F41C6F-CDFC-4898-8D18-3BD14DC6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000809-26F3-4789-8966-EFA6418F6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Tangle-Based Transaction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4AF37-B74F-4B18-A58A-E19549D4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45" y="990600"/>
            <a:ext cx="8440734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78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3"/>
            <a:ext cx="11804822" cy="5664036"/>
          </a:xfrm>
        </p:spPr>
        <p:txBody>
          <a:bodyPr>
            <a:normAutofit/>
          </a:bodyPr>
          <a:lstStyle/>
          <a:p>
            <a:r>
              <a:rPr lang="en-US" sz="3500" dirty="0"/>
              <a:t>IOTA uses "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tangle</a:t>
            </a:r>
            <a:r>
              <a:rPr lang="en-US" sz="3500" dirty="0"/>
              <a:t>" to keep transactions instead of blockchain</a:t>
            </a:r>
          </a:p>
          <a:p>
            <a:pPr lvl="1"/>
            <a:r>
              <a:rPr lang="en-US" sz="3300" dirty="0"/>
              <a:t>The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tangle</a:t>
            </a:r>
            <a:r>
              <a:rPr lang="en-US" sz="3300" dirty="0"/>
              <a:t> is directed-acyclic graph, not a chain (list)</a:t>
            </a:r>
          </a:p>
          <a:p>
            <a:pPr lvl="1"/>
            <a:r>
              <a:rPr lang="en-US" sz="3300" dirty="0"/>
              <a:t>No blocks, transactions are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immediately attached </a:t>
            </a:r>
            <a:r>
              <a:rPr lang="en-US" sz="3300" dirty="0"/>
              <a:t>to the tangle</a:t>
            </a:r>
          </a:p>
          <a:p>
            <a:pPr lvl="1"/>
            <a:r>
              <a:rPr lang="en-US" sz="3300" dirty="0"/>
              <a:t>Each new transaction requires to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verify two previous</a:t>
            </a:r>
          </a:p>
          <a:p>
            <a:pPr lvl="1"/>
            <a:r>
              <a:rPr lang="en-US" sz="3300" dirty="0"/>
              <a:t>The IOTA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consensus algorithm</a:t>
            </a:r>
            <a:r>
              <a:rPr lang="en-US" sz="3300" dirty="0"/>
              <a:t> confirms transactions efficiently and prevents double-spending</a:t>
            </a:r>
          </a:p>
          <a:p>
            <a:pPr lvl="1"/>
            <a:r>
              <a:rPr lang="en-US" dirty="0"/>
              <a:t> IOTA is not yet completely decentralized, has 34% attack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IOTA</a:t>
            </a:r>
          </a:p>
        </p:txBody>
      </p:sp>
    </p:spTree>
    <p:extLst>
      <p:ext uri="{BB962C8B-B14F-4D97-AF65-F5344CB8AC3E}">
        <p14:creationId xmlns:p14="http://schemas.microsoft.com/office/powerpoint/2010/main" val="3341504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4AF37-B74F-4B18-A58A-E19549D4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3" y="1463878"/>
            <a:ext cx="7162800" cy="31426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F41C6F-CDFC-4898-8D18-3BD14DC6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000809-26F3-4789-8966-EFA6418F6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692873"/>
          </a:xfrm>
        </p:spPr>
        <p:txBody>
          <a:bodyPr/>
          <a:lstStyle/>
          <a:p>
            <a:r>
              <a:rPr lang="en-US" dirty="0"/>
              <a:t>New Blockchain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371363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3"/>
            <a:ext cx="11818893" cy="5664036"/>
          </a:xfrm>
        </p:spPr>
        <p:txBody>
          <a:bodyPr>
            <a:normAutofit lnSpcReduction="10000"/>
          </a:bodyPr>
          <a:lstStyle/>
          <a:p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EOS</a:t>
            </a:r>
            <a:r>
              <a:rPr lang="en-US" sz="3500" dirty="0"/>
              <a:t> ==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blockchain architecture </a:t>
            </a:r>
            <a:r>
              <a:rPr lang="en-US" sz="3500" dirty="0"/>
              <a:t>designed to enable vertical and horizontal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scaling</a:t>
            </a:r>
            <a:r>
              <a:rPr lang="en-US" sz="3500" dirty="0"/>
              <a:t> of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decentralized applications</a:t>
            </a:r>
          </a:p>
          <a:p>
            <a:pPr lvl="1"/>
            <a:r>
              <a:rPr lang="en-US" sz="3300" dirty="0"/>
              <a:t>Powerful decentralized platform for smart contracts</a:t>
            </a:r>
            <a:endParaRPr lang="en-US" sz="3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500" dirty="0"/>
              <a:t>The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EOS network</a:t>
            </a:r>
            <a:r>
              <a:rPr lang="en-US" sz="3500" dirty="0"/>
              <a:t> provides: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300" dirty="0"/>
              <a:t>Accounts &amp; authentication</a:t>
            </a:r>
          </a:p>
          <a:p>
            <a:pPr lvl="1"/>
            <a:r>
              <a:rPr lang="en-US" sz="3300" dirty="0"/>
              <a:t>Databases (JSON collections)</a:t>
            </a:r>
          </a:p>
          <a:p>
            <a:pPr lvl="1"/>
            <a:r>
              <a:rPr lang="en-US" sz="3300" dirty="0"/>
              <a:t>Asynchronous messaging</a:t>
            </a:r>
          </a:p>
          <a:p>
            <a:pPr lvl="1"/>
            <a:r>
              <a:rPr lang="en-US" sz="3300" dirty="0"/>
              <a:t>Scheduling of applications across</a:t>
            </a:r>
            <a:br>
              <a:rPr lang="en-US" sz="3300" dirty="0"/>
            </a:br>
            <a:r>
              <a:rPr lang="en-US" sz="3300" dirty="0"/>
              <a:t>multiple CPU cores and/or clusters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39195-9B53-4158-AB3D-084ED348C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36" y="3429001"/>
            <a:ext cx="455467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1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 billion transactions </a:t>
            </a:r>
            <a:r>
              <a:rPr lang="en-US" dirty="0"/>
              <a:t>per day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1.6 GB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blocks</a:t>
            </a:r>
            <a:r>
              <a:rPr lang="en-US" dirty="0"/>
              <a:t> (1655 MB)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87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terabytes/year </a:t>
            </a:r>
            <a:r>
              <a:rPr lang="en-US" dirty="0"/>
              <a:t>(87029089 MB)</a:t>
            </a:r>
          </a:p>
          <a:p>
            <a:pPr lvl="1"/>
            <a:r>
              <a:rPr lang="en-US" dirty="0"/>
              <a:t>Maybe enough for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large metro area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 billion people </a:t>
            </a:r>
            <a:r>
              <a:rPr lang="en-US" dirty="0"/>
              <a:t>doing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2 blockchain transactions </a:t>
            </a:r>
            <a:r>
              <a:rPr lang="en-US" dirty="0"/>
              <a:t>per day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24 GB </a:t>
            </a:r>
            <a:r>
              <a:rPr lang="en-US" dirty="0"/>
              <a:t>blocks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3.5</a:t>
            </a:r>
            <a:r>
              <a:rPr lang="en-US" dirty="0"/>
              <a:t> TB / day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1.27</a:t>
            </a:r>
            <a:r>
              <a:rPr lang="en-US" dirty="0"/>
              <a:t> PB / year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Blockchain Scalability: Estimations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57F47-F99B-4C78-B7A9-2FC1418FC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228" y="1391895"/>
            <a:ext cx="3946412" cy="2170526"/>
          </a:xfrm>
          <a:prstGeom prst="roundRect">
            <a:avLst>
              <a:gd name="adj" fmla="val 1812"/>
            </a:avLst>
          </a:prstGeom>
        </p:spPr>
      </p:pic>
    </p:spTree>
    <p:extLst>
      <p:ext uri="{BB962C8B-B14F-4D97-AF65-F5344CB8AC3E}">
        <p14:creationId xmlns:p14="http://schemas.microsoft.com/office/powerpoint/2010/main" val="307301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057443"/>
            <a:ext cx="11709271" cy="5664036"/>
          </a:xfrm>
        </p:spPr>
        <p:txBody>
          <a:bodyPr>
            <a:normAutofit lnSpcReduction="10000"/>
          </a:bodyPr>
          <a:lstStyle/>
          <a:p>
            <a:r>
              <a:rPr lang="en-US" sz="3500" dirty="0"/>
              <a:t>The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resulting technology </a:t>
            </a:r>
            <a:r>
              <a:rPr lang="en-US" sz="3500" dirty="0"/>
              <a:t>is a blockchain architecture that has the potential</a:t>
            </a:r>
          </a:p>
          <a:p>
            <a:pPr lvl="1"/>
            <a:r>
              <a:rPr lang="en-US" sz="3300" dirty="0"/>
              <a:t>To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scale</a:t>
            </a:r>
            <a:r>
              <a:rPr lang="en-US" sz="3300" dirty="0"/>
              <a:t> to millions of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transactions</a:t>
            </a:r>
            <a:r>
              <a:rPr lang="en-US" sz="3300" dirty="0"/>
              <a:t> per second</a:t>
            </a:r>
          </a:p>
          <a:p>
            <a:pPr lvl="1"/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Eliminates</a:t>
            </a:r>
            <a:r>
              <a:rPr lang="en-US" sz="3300" dirty="0"/>
              <a:t> user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fees</a:t>
            </a:r>
          </a:p>
          <a:p>
            <a:pPr lvl="1"/>
            <a:r>
              <a:rPr lang="en-US" sz="3300" dirty="0"/>
              <a:t>Allows for quick and easy </a:t>
            </a:r>
            <a:br>
              <a:rPr lang="en-US" sz="3300" dirty="0"/>
            </a:br>
            <a:r>
              <a:rPr lang="en-US" sz="3300" dirty="0"/>
              <a:t>deployment of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decentralized</a:t>
            </a:r>
            <a:br>
              <a:rPr lang="en-US" sz="33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applications</a:t>
            </a:r>
          </a:p>
          <a:p>
            <a:pPr lvl="1"/>
            <a:r>
              <a:rPr lang="en-US" sz="3300" b="1" dirty="0" err="1">
                <a:solidFill>
                  <a:schemeClr val="tx2">
                    <a:lumMod val="75000"/>
                  </a:schemeClr>
                </a:solidFill>
              </a:rPr>
              <a:t>Testnet</a:t>
            </a:r>
            <a:r>
              <a:rPr lang="en-US" sz="3300" dirty="0"/>
              <a:t> launched in Sept / 2017</a:t>
            </a:r>
          </a:p>
          <a:p>
            <a:pPr lvl="1"/>
            <a:r>
              <a:rPr lang="en-US" sz="3300" b="1" dirty="0" err="1">
                <a:solidFill>
                  <a:schemeClr val="tx2">
                    <a:lumMod val="75000"/>
                  </a:schemeClr>
                </a:solidFill>
              </a:rPr>
              <a:t>Mainnet</a:t>
            </a:r>
            <a:r>
              <a:rPr lang="en-US" sz="3300" dirty="0"/>
              <a:t> expected in June / 2018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39195-9B53-4158-AB3D-084ED348C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37" y="3334881"/>
            <a:ext cx="4379487" cy="24656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EOS</a:t>
            </a:r>
          </a:p>
        </p:txBody>
      </p:sp>
    </p:spTree>
    <p:extLst>
      <p:ext uri="{BB962C8B-B14F-4D97-AF65-F5344CB8AC3E}">
        <p14:creationId xmlns:p14="http://schemas.microsoft.com/office/powerpoint/2010/main" val="136981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4AF37-B74F-4B18-A58A-E19549D4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147" y="2835898"/>
            <a:ext cx="6476528" cy="336600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AF41C6F-CDFC-4898-8D18-3BD14DC6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1034144"/>
            <a:ext cx="10363200" cy="820600"/>
          </a:xfrm>
        </p:spPr>
        <p:txBody>
          <a:bodyPr/>
          <a:lstStyle/>
          <a:p>
            <a:r>
              <a:rPr lang="en-US" dirty="0"/>
              <a:t>Casper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000809-26F3-4789-8966-EFA6418F6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1857884"/>
            <a:ext cx="10363200" cy="692873"/>
          </a:xfrm>
        </p:spPr>
        <p:txBody>
          <a:bodyPr/>
          <a:lstStyle/>
          <a:p>
            <a:r>
              <a:rPr lang="en-US" dirty="0"/>
              <a:t>Ethereum 2</a:t>
            </a:r>
          </a:p>
        </p:txBody>
      </p:sp>
    </p:spTree>
    <p:extLst>
      <p:ext uri="{BB962C8B-B14F-4D97-AF65-F5344CB8AC3E}">
        <p14:creationId xmlns:p14="http://schemas.microsoft.com/office/powerpoint/2010/main" val="3638006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sz="3500" dirty="0"/>
              <a:t>Based 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Proof</a:t>
            </a:r>
            <a:r>
              <a:rPr lang="en-US" sz="3500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of-Stake </a:t>
            </a:r>
            <a:r>
              <a:rPr lang="en-US" sz="3500" dirty="0"/>
              <a:t>(or similar) rather than </a:t>
            </a:r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Proof-of-Work</a:t>
            </a:r>
          </a:p>
          <a:p>
            <a:pPr lvl="1"/>
            <a:r>
              <a:rPr lang="en-US" sz="3300" dirty="0"/>
              <a:t>Mining will become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redundant</a:t>
            </a:r>
          </a:p>
          <a:p>
            <a:pPr lvl="1"/>
            <a:r>
              <a:rPr lang="en-US" sz="3300" dirty="0"/>
              <a:t>The network post-Casper will rely on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stakers</a:t>
            </a:r>
            <a:r>
              <a:rPr lang="en-US" sz="3300" dirty="0"/>
              <a:t> and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staking pools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Stakers</a:t>
            </a:r>
            <a:r>
              <a:rPr lang="en-US" sz="3300" dirty="0"/>
              <a:t> will be rewarded for their service to the network</a:t>
            </a:r>
          </a:p>
          <a:p>
            <a:r>
              <a:rPr lang="en-US" sz="3500" dirty="0"/>
              <a:t>Less resources will be wasted</a:t>
            </a:r>
          </a:p>
          <a:p>
            <a:pPr lvl="1"/>
            <a:r>
              <a:rPr lang="en-US" sz="3300" dirty="0"/>
              <a:t>Still attacks will be very expensive</a:t>
            </a:r>
          </a:p>
          <a:p>
            <a:r>
              <a:rPr lang="en-US" sz="3500" dirty="0"/>
              <a:t>Expected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reduce</a:t>
            </a:r>
            <a:r>
              <a:rPr lang="en-US" sz="3500" dirty="0"/>
              <a:t>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inflation rate </a:t>
            </a:r>
            <a:r>
              <a:rPr lang="en-US" sz="3500" dirty="0"/>
              <a:t>to between 0.5% to 2%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Casper: Transition to Proof-of-Stake</a:t>
            </a:r>
          </a:p>
        </p:txBody>
      </p:sp>
    </p:spTree>
    <p:extLst>
      <p:ext uri="{BB962C8B-B14F-4D97-AF65-F5344CB8AC3E}">
        <p14:creationId xmlns:p14="http://schemas.microsoft.com/office/powerpoint/2010/main" val="13268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1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dirty="0"/>
              <a:t>Currently all Ethereum nodes process all transactions</a:t>
            </a:r>
          </a:p>
          <a:p>
            <a:pPr lvl="1"/>
            <a:r>
              <a:rPr lang="en-US" dirty="0"/>
              <a:t>A lot of resources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wasted</a:t>
            </a:r>
          </a:p>
          <a:p>
            <a:pPr lvl="1"/>
            <a:r>
              <a:rPr lang="en-US" dirty="0"/>
              <a:t>30 000 nodes do the same duplicated work</a:t>
            </a:r>
            <a:endParaRPr lang="en-US" sz="3300" dirty="0"/>
          </a:p>
          <a:p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Sharding </a:t>
            </a:r>
            <a:r>
              <a:rPr lang="en-US" sz="3500" dirty="0"/>
              <a:t>will allow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parallel transactions</a:t>
            </a:r>
            <a:r>
              <a:rPr lang="en-US" sz="3500" dirty="0"/>
              <a:t>, e.g.</a:t>
            </a:r>
          </a:p>
          <a:p>
            <a:pPr marL="803275" lvl="1" indent="-442913">
              <a:buFont typeface="+mj-lt"/>
              <a:buAutoNum type="arabicPeriod"/>
            </a:pPr>
            <a:r>
              <a:rPr lang="en-US" sz="3300" dirty="0"/>
              <a:t>A set of 100 nodes process 1000 </a:t>
            </a:r>
            <a:r>
              <a:rPr lang="en-US" sz="3300" dirty="0" err="1"/>
              <a:t>txs</a:t>
            </a:r>
            <a:endParaRPr lang="en-US" sz="3300" dirty="0"/>
          </a:p>
          <a:p>
            <a:pPr marL="803275" lvl="1" indent="-442913">
              <a:buFont typeface="+mj-lt"/>
              <a:buAutoNum type="arabicPeriod"/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In the same time</a:t>
            </a:r>
            <a:r>
              <a:rPr lang="en-US" sz="3300" dirty="0"/>
              <a:t>, other 100 nodes process other 1000 </a:t>
            </a:r>
            <a:r>
              <a:rPr lang="en-US" sz="3300" dirty="0" err="1"/>
              <a:t>txs</a:t>
            </a:r>
            <a:endParaRPr lang="en-US" sz="3300" dirty="0"/>
          </a:p>
          <a:p>
            <a:pPr marL="803275" lvl="1" indent="-442913">
              <a:buFont typeface="+mj-lt"/>
              <a:buAutoNum type="arabicPeriod"/>
            </a:pPr>
            <a:r>
              <a:rPr lang="en-US" sz="3300" dirty="0"/>
              <a:t>Finally the results are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merged</a:t>
            </a:r>
            <a:r>
              <a:rPr lang="en-US" sz="3300" dirty="0"/>
              <a:t> into a single result</a:t>
            </a:r>
          </a:p>
          <a:p>
            <a:pPr marL="989013" lvl="2" indent="-306388"/>
            <a:r>
              <a:rPr lang="en-US" sz="3100" dirty="0"/>
              <a:t>C</a:t>
            </a:r>
            <a:r>
              <a:rPr lang="en-US" sz="3100" dirty="0">
                <a:sym typeface="Wingdings" panose="05000000000000000000" pitchFamily="2" charset="2"/>
              </a:rPr>
              <a:t>onflicting transactions are handled properly</a:t>
            </a:r>
            <a:endParaRPr lang="en-US" sz="3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Casper: 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0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F41C6F-CDFC-4898-8D18-3BD14DC6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31228"/>
            <a:ext cx="10363200" cy="820600"/>
          </a:xfrm>
        </p:spPr>
        <p:txBody>
          <a:bodyPr/>
          <a:lstStyle/>
          <a:p>
            <a:r>
              <a:rPr lang="en-US"/>
              <a:t>Aeternity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000809-26F3-4789-8966-EFA6418F6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776740"/>
            <a:ext cx="10363200" cy="692873"/>
          </a:xfrm>
        </p:spPr>
        <p:txBody>
          <a:bodyPr/>
          <a:lstStyle/>
          <a:p>
            <a:r>
              <a:rPr lang="en-US" dirty="0"/>
              <a:t>Scalable Smart Contracts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C7F1C6-76B5-488B-9B34-F952840E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18" y="1019884"/>
            <a:ext cx="3900588" cy="3628316"/>
          </a:xfrm>
          <a:prstGeom prst="roundRect">
            <a:avLst>
              <a:gd name="adj" fmla="val 1812"/>
            </a:avLst>
          </a:prstGeom>
        </p:spPr>
      </p:pic>
    </p:spTree>
    <p:extLst>
      <p:ext uri="{BB962C8B-B14F-4D97-AF65-F5344CB8AC3E}">
        <p14:creationId xmlns:p14="http://schemas.microsoft.com/office/powerpoint/2010/main" val="3934773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15" y="1151120"/>
            <a:ext cx="11818893" cy="5478279"/>
          </a:xfrm>
        </p:spPr>
        <p:txBody>
          <a:bodyPr>
            <a:normAutofit/>
          </a:bodyPr>
          <a:lstStyle/>
          <a:p>
            <a:r>
              <a:rPr lang="en-US" sz="3500" dirty="0"/>
              <a:t>Virtual machine for smart contracts + </a:t>
            </a:r>
            <a:r>
              <a:rPr lang="en-US" dirty="0" err="1"/>
              <a:t>Chalang</a:t>
            </a:r>
            <a:r>
              <a:rPr lang="en-US" dirty="0"/>
              <a:t> language</a:t>
            </a:r>
            <a:endParaRPr lang="en-US" sz="3500" dirty="0"/>
          </a:p>
          <a:p>
            <a:r>
              <a:rPr lang="en-US" sz="3500" dirty="0"/>
              <a:t>State channels for payments + smart contracts</a:t>
            </a:r>
          </a:p>
          <a:p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Scalable</a:t>
            </a:r>
            <a:r>
              <a:rPr lang="en-US" sz="3500" dirty="0"/>
              <a:t> as long as there is no disagreement between the counterparties</a:t>
            </a:r>
          </a:p>
          <a:p>
            <a:r>
              <a:rPr lang="en-US" sz="3500" b="1" dirty="0">
                <a:solidFill>
                  <a:schemeClr val="tx2">
                    <a:lumMod val="75000"/>
                  </a:schemeClr>
                </a:solidFill>
              </a:rPr>
              <a:t>Token</a:t>
            </a:r>
            <a:r>
              <a:rPr lang="en-US" sz="3500" dirty="0"/>
              <a:t> called an "</a:t>
            </a:r>
            <a:r>
              <a:rPr lang="en-US" sz="3500" noProof="1"/>
              <a:t>æon</a:t>
            </a:r>
            <a:r>
              <a:rPr lang="en-US" sz="3500" dirty="0"/>
              <a:t>" or "AE token“</a:t>
            </a:r>
          </a:p>
          <a:p>
            <a:pPr lvl="1"/>
            <a:r>
              <a:rPr lang="en-US" sz="3300" dirty="0"/>
              <a:t>Used to pay for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space</a:t>
            </a:r>
            <a:r>
              <a:rPr lang="en-US" sz="3300" dirty="0"/>
              <a:t> and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computation time </a:t>
            </a:r>
            <a:r>
              <a:rPr lang="en-US" sz="3300" dirty="0"/>
              <a:t>on the virtual machine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Aeternity</a:t>
            </a:r>
          </a:p>
        </p:txBody>
      </p:sp>
    </p:spTree>
    <p:extLst>
      <p:ext uri="{BB962C8B-B14F-4D97-AF65-F5344CB8AC3E}">
        <p14:creationId xmlns:p14="http://schemas.microsoft.com/office/powerpoint/2010/main" val="273758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Blockchain networks have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scalability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en-US" sz="3200" dirty="0"/>
              <a:t> problems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Payment channels </a:t>
            </a:r>
            <a:r>
              <a:rPr lang="en-US" sz="3200" dirty="0"/>
              <a:t>allow unlimited free direct transactions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Implemented by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Hashed Time-Locked Contracts (HTLC)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Payment channel networks </a:t>
            </a:r>
            <a:r>
              <a:rPr lang="en-US" sz="3200" dirty="0"/>
              <a:t>like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Lightning network</a:t>
            </a:r>
            <a:r>
              <a:rPr lang="en-US" sz="3200" dirty="0"/>
              <a:t>" implement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Off-chain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cross-chain</a:t>
            </a:r>
            <a:r>
              <a:rPr lang="en-US" sz="3000" dirty="0"/>
              <a:t> transactions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Sidechains</a:t>
            </a:r>
            <a:r>
              <a:rPr lang="en-US" sz="3200" dirty="0"/>
              <a:t> (like RSK) attach a blockchain to</a:t>
            </a:r>
            <a:br>
              <a:rPr lang="en-US" sz="3200" dirty="0"/>
            </a:br>
            <a:r>
              <a:rPr lang="en-US" sz="3200" dirty="0"/>
              <a:t>existing one to provide more functionalities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New architectures (like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Bitcoin-NG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EOS</a:t>
            </a:r>
            <a:r>
              <a:rPr lang="en-US" sz="3200" dirty="0"/>
              <a:t>) promise</a:t>
            </a:r>
            <a:br>
              <a:rPr lang="en-US" sz="3200" dirty="0"/>
            </a:br>
            <a:r>
              <a:rPr lang="en-US" sz="3200" dirty="0"/>
              <a:t>to solve the performance limitations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66413" y="3796144"/>
            <a:ext cx="1869078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Optimizing a Blockchain Network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1"/>
            <a:ext cx="11804821" cy="58270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Payment channels explained: </a:t>
            </a:r>
            <a:r>
              <a:rPr lang="en-US" dirty="0">
                <a:hlinkClick r:id="rId2"/>
              </a:rPr>
              <a:t>https://arxiv.org/pdf/1702.05812.pdf</a:t>
            </a:r>
            <a:endParaRPr lang="en-US" dirty="0"/>
          </a:p>
          <a:p>
            <a:r>
              <a:rPr lang="en-US" dirty="0" err="1"/>
              <a:t>Scalabilaty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https://www.oreilly.com/ideas/blockchain-scalability</a:t>
            </a:r>
            <a:r>
              <a:rPr lang="en-US" dirty="0"/>
              <a:t> </a:t>
            </a:r>
          </a:p>
          <a:p>
            <a:r>
              <a:rPr lang="en-US" dirty="0" err="1"/>
              <a:t>SegWit</a:t>
            </a:r>
            <a:r>
              <a:rPr lang="en-US" dirty="0"/>
              <a:t>: </a:t>
            </a:r>
            <a:r>
              <a:rPr lang="en-US" u="sng" dirty="0">
                <a:hlinkClick r:id="rId4"/>
              </a:rPr>
              <a:t>https://segwit.org</a:t>
            </a:r>
            <a:r>
              <a:rPr lang="en-US" u="sng" dirty="0"/>
              <a:t>, </a:t>
            </a:r>
            <a:r>
              <a:rPr lang="en-US" u="sng" dirty="0">
                <a:hlinkClick r:id="rId5"/>
              </a:rPr>
              <a:t>https://en.wikipedia.org/wiki/SegWit</a:t>
            </a:r>
            <a:r>
              <a:rPr lang="en-US" u="sng" dirty="0"/>
              <a:t>, </a:t>
            </a:r>
            <a:r>
              <a:rPr lang="en-US" u="sng" dirty="0">
                <a:hlinkClick r:id="rId6"/>
              </a:rPr>
              <a:t>https://blockgeeks.com/guides/what-is-segwit/</a:t>
            </a:r>
            <a:r>
              <a:rPr lang="en-US" u="sng" dirty="0"/>
              <a:t>,  </a:t>
            </a:r>
            <a:r>
              <a:rPr lang="en-US" dirty="0">
                <a:hlinkClick r:id="rId7"/>
              </a:rPr>
              <a:t>https://en.bitcoin.it/wiki/Transaction</a:t>
            </a:r>
            <a:endParaRPr lang="en-US" dirty="0"/>
          </a:p>
          <a:p>
            <a:r>
              <a:rPr lang="en-US" dirty="0"/>
              <a:t>Lighting Network: </a:t>
            </a:r>
            <a:r>
              <a:rPr lang="en-US" dirty="0">
                <a:hlinkClick r:id="rId8"/>
              </a:rPr>
              <a:t>https://lightning.network/</a:t>
            </a:r>
            <a:r>
              <a:rPr lang="en-US" dirty="0"/>
              <a:t> </a:t>
            </a:r>
          </a:p>
          <a:p>
            <a:r>
              <a:rPr lang="en-US" dirty="0"/>
              <a:t>Off-chain transactions: </a:t>
            </a:r>
            <a:r>
              <a:rPr lang="en-US" u="sng" dirty="0">
                <a:hlinkClick r:id="rId9"/>
              </a:rPr>
              <a:t>https://blog.lightning.engineering/announcement/2017/11/16/ln-swap.html</a:t>
            </a:r>
            <a:endParaRPr lang="en-US" dirty="0"/>
          </a:p>
          <a:p>
            <a:r>
              <a:rPr lang="en-US" dirty="0"/>
              <a:t>Bitcoin NG: </a:t>
            </a:r>
            <a:r>
              <a:rPr lang="en-US" dirty="0">
                <a:hlinkClick r:id="rId10"/>
              </a:rPr>
              <a:t>https://www.usenix.org/system/files/conference/nsdi16/nsdi16-paper-eyal.pdf</a:t>
            </a:r>
            <a:r>
              <a:rPr lang="en-US" dirty="0"/>
              <a:t> </a:t>
            </a:r>
          </a:p>
          <a:p>
            <a:r>
              <a:rPr lang="en-US" dirty="0"/>
              <a:t>IOTA:  </a:t>
            </a:r>
            <a:r>
              <a:rPr lang="en-US" dirty="0">
                <a:hlinkClick r:id="rId11"/>
              </a:rPr>
              <a:t>https://blog.iota.org/</a:t>
            </a:r>
            <a:r>
              <a:rPr lang="en-US" dirty="0"/>
              <a:t> </a:t>
            </a:r>
          </a:p>
          <a:p>
            <a:r>
              <a:rPr lang="en-US" dirty="0"/>
              <a:t>EOS: </a:t>
            </a:r>
            <a:r>
              <a:rPr lang="en-US" dirty="0">
                <a:hlinkClick r:id="rId12"/>
              </a:rPr>
              <a:t>https://eos.io/</a:t>
            </a:r>
            <a:r>
              <a:rPr lang="en-US" dirty="0"/>
              <a:t> </a:t>
            </a:r>
          </a:p>
          <a:p>
            <a:r>
              <a:rPr lang="en-US" dirty="0" err="1"/>
              <a:t>Aeternity</a:t>
            </a:r>
            <a:r>
              <a:rPr lang="en-US" dirty="0"/>
              <a:t>: </a:t>
            </a:r>
            <a:r>
              <a:rPr lang="en-US" dirty="0">
                <a:hlinkClick r:id="rId13"/>
              </a:rPr>
              <a:t>https://blog.aeternity.com/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Bigger blocks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centralization</a:t>
            </a:r>
          </a:p>
          <a:p>
            <a:pPr lvl="1"/>
            <a:r>
              <a:rPr lang="en-US" dirty="0"/>
              <a:t>Very few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full nodes</a:t>
            </a:r>
          </a:p>
          <a:p>
            <a:pPr lvl="1"/>
            <a:r>
              <a:rPr lang="en-US" dirty="0"/>
              <a:t>Very few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miners</a:t>
            </a:r>
          </a:p>
          <a:p>
            <a:pPr lvl="1"/>
            <a:r>
              <a:rPr lang="en-US" dirty="0"/>
              <a:t>De facto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inability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validate blockchain</a:t>
            </a:r>
          </a:p>
          <a:p>
            <a:r>
              <a:rPr lang="en-US" dirty="0"/>
              <a:t>Danger of 50% + 1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attacks</a:t>
            </a:r>
          </a:p>
          <a:p>
            <a:pPr lvl="1"/>
            <a:r>
              <a:rPr lang="en-US" dirty="0"/>
              <a:t>More than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50%</a:t>
            </a:r>
            <a:r>
              <a:rPr lang="en-US" dirty="0"/>
              <a:t> of the </a:t>
            </a:r>
            <a:r>
              <a:rPr lang="en-US" dirty="0" err="1"/>
              <a:t>hashpower</a:t>
            </a:r>
            <a:r>
              <a:rPr lang="en-US" dirty="0"/>
              <a:t> is owned by just few entities</a:t>
            </a:r>
          </a:p>
          <a:p>
            <a:pPr lvl="1"/>
            <a:r>
              <a:rPr lang="en-US" dirty="0"/>
              <a:t>Solution: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more individual miners</a:t>
            </a:r>
          </a:p>
          <a:p>
            <a:pPr lvl="1"/>
            <a:r>
              <a:rPr lang="en-US" dirty="0"/>
              <a:t>But Satoshi’s gentleman’s agreement about GPUs is clearly over: </a:t>
            </a:r>
            <a:r>
              <a:rPr lang="en-US" dirty="0">
                <a:hlinkClick r:id="rId2"/>
              </a:rPr>
              <a:t>https://bitcointalk.org/index.php?topic=12.msg54#msg54</a:t>
            </a:r>
            <a:r>
              <a:rPr lang="en-US" dirty="0"/>
              <a:t>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57F47-F99B-4C78-B7A9-2FC1418FCA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1230016"/>
            <a:ext cx="3567000" cy="2144592"/>
          </a:xfrm>
          <a:prstGeom prst="roundRect">
            <a:avLst>
              <a:gd name="adj" fmla="val 1812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Trends Toward Centralization</a:t>
            </a:r>
          </a:p>
        </p:txBody>
      </p:sp>
    </p:spTree>
    <p:extLst>
      <p:ext uri="{BB962C8B-B14F-4D97-AF65-F5344CB8AC3E}">
        <p14:creationId xmlns:p14="http://schemas.microsoft.com/office/powerpoint/2010/main" val="40296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dirty="0"/>
              <a:t>Bitcoin full nodes must store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entire blockchain</a:t>
            </a:r>
          </a:p>
          <a:p>
            <a:pPr lvl="1"/>
            <a:r>
              <a:rPr lang="en-US" dirty="0"/>
              <a:t>Transaction validation requires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entire history</a:t>
            </a:r>
          </a:p>
          <a:p>
            <a:r>
              <a:rPr lang="en-US" dirty="0"/>
              <a:t>The blockchain is about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150 GB </a:t>
            </a:r>
            <a:r>
              <a:rPr lang="en-US" dirty="0"/>
              <a:t>in size (as of Jan 2018)</a:t>
            </a:r>
          </a:p>
          <a:p>
            <a:pPr lvl="1"/>
            <a:r>
              <a:rPr lang="en-US" dirty="0"/>
              <a:t>Downloading the blockchain peer-to-peer takes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few days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Growth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</a:t>
            </a:r>
            <a:r>
              <a:rPr lang="en-US" dirty="0"/>
              <a:t> Trend: Blockchain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57F47-F99B-4C78-B7A9-2FC1418FCA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09" y="4120086"/>
            <a:ext cx="4561430" cy="2280714"/>
          </a:xfrm>
          <a:prstGeom prst="roundRect">
            <a:avLst>
              <a:gd name="adj" fmla="val 1812"/>
            </a:avLst>
          </a:prstGeom>
        </p:spPr>
      </p:pic>
    </p:spTree>
    <p:extLst>
      <p:ext uri="{BB962C8B-B14F-4D97-AF65-F5344CB8AC3E}">
        <p14:creationId xmlns:p14="http://schemas.microsoft.com/office/powerpoint/2010/main" val="337208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ppt/theme/themeOverride2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ppt/theme/themeOverride3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6745</TotalTime>
  <Words>4642</Words>
  <Application>Microsoft Office PowerPoint</Application>
  <PresentationFormat>Custom</PresentationFormat>
  <Paragraphs>849</Paragraphs>
  <Slides>78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Consolas</vt:lpstr>
      <vt:lpstr>Wingdings</vt:lpstr>
      <vt:lpstr>Wingdings 2</vt:lpstr>
      <vt:lpstr>SoftUni 16x9</vt:lpstr>
      <vt:lpstr>Optimizing a Blockchain Network</vt:lpstr>
      <vt:lpstr>Table of Contents</vt:lpstr>
      <vt:lpstr>Table of Contents</vt:lpstr>
      <vt:lpstr>Solving the Scalability and Performance Problems</vt:lpstr>
      <vt:lpstr>Bitcoin Scalability: Problems</vt:lpstr>
      <vt:lpstr>Bitcoin Scalability: Current Limits</vt:lpstr>
      <vt:lpstr>Blockchain Scalability: Estimations</vt:lpstr>
      <vt:lpstr>Trends Toward Centralization</vt:lpstr>
      <vt:lpstr>Growth Space Trend: Blockchain Size</vt:lpstr>
      <vt:lpstr>Exponential Growth Space Trend</vt:lpstr>
      <vt:lpstr>Off-Chain Transactions</vt:lpstr>
      <vt:lpstr>Off-Chain Transactions</vt:lpstr>
      <vt:lpstr>What are "Payment Channels"?</vt:lpstr>
      <vt:lpstr>Payment Channels: Concepts</vt:lpstr>
      <vt:lpstr>Hashed Time-Lock Contract (HTLC)</vt:lpstr>
      <vt:lpstr>Payment Channel Networks: Concepts</vt:lpstr>
      <vt:lpstr>Lightning Network</vt:lpstr>
      <vt:lpstr>Key Storage</vt:lpstr>
      <vt:lpstr>Unidirectional Channel</vt:lpstr>
      <vt:lpstr>PowerPoint Presentation</vt:lpstr>
      <vt:lpstr>Bidirectional Channel</vt:lpstr>
      <vt:lpstr>3 Party Payments</vt:lpstr>
      <vt:lpstr>Hash-Locked Contracts</vt:lpstr>
      <vt:lpstr>Hash-Locked Contracts – Example</vt:lpstr>
      <vt:lpstr>Problems With Hash-Locked Contracts</vt:lpstr>
      <vt:lpstr>Hashed Time-Lock Contract (HTLC)</vt:lpstr>
      <vt:lpstr>Bitcoin Lightning Network (Part 1)</vt:lpstr>
      <vt:lpstr>Bitcoin Lightning Network (Part 2)</vt:lpstr>
      <vt:lpstr>Broken Chanel &amp; Disputes</vt:lpstr>
      <vt:lpstr>Connecting Blockchains</vt:lpstr>
      <vt:lpstr>Connecting Blockchains</vt:lpstr>
      <vt:lpstr>Cross-Chain Transactions with HTLC</vt:lpstr>
      <vt:lpstr>Cross-Chain Transactions</vt:lpstr>
      <vt:lpstr>Sidechains</vt:lpstr>
      <vt:lpstr>What is "Sidechain"?</vt:lpstr>
      <vt:lpstr>Types of Sidechains</vt:lpstr>
      <vt:lpstr>Sidechain Internals</vt:lpstr>
      <vt:lpstr>Sidechain</vt:lpstr>
      <vt:lpstr>Sidechain Example: RSK</vt:lpstr>
      <vt:lpstr>How RSK System Works?</vt:lpstr>
      <vt:lpstr>Bitcoin-RSK Bridge (2 Way Peg Protocol)</vt:lpstr>
      <vt:lpstr>Bitcoin-NG</vt:lpstr>
      <vt:lpstr>Redesigning Blockchains for Scalability</vt:lpstr>
      <vt:lpstr>Redesigning Blockchains for Scalability</vt:lpstr>
      <vt:lpstr>Redesigning Blockchains for Scalability</vt:lpstr>
      <vt:lpstr>Bitcoin-NG</vt:lpstr>
      <vt:lpstr>Bitcoin-NG</vt:lpstr>
      <vt:lpstr>Bitcoin-NG</vt:lpstr>
      <vt:lpstr>Bitcoin-NG</vt:lpstr>
      <vt:lpstr>Structure of the Bitcoin-NG Chain</vt:lpstr>
      <vt:lpstr>Bitcoin-NG</vt:lpstr>
      <vt:lpstr>Bitcoin-NG</vt:lpstr>
      <vt:lpstr>Bitcoin-NG</vt:lpstr>
      <vt:lpstr>SegWit (Segregated Witness)</vt:lpstr>
      <vt:lpstr>SegWit</vt:lpstr>
      <vt:lpstr>What is a Bitcoin Transaction?</vt:lpstr>
      <vt:lpstr>What is Bitcoin Transaction?</vt:lpstr>
      <vt:lpstr>SegWit</vt:lpstr>
      <vt:lpstr>SegWit</vt:lpstr>
      <vt:lpstr>Advantages of SegWit</vt:lpstr>
      <vt:lpstr>Transaction Malleability</vt:lpstr>
      <vt:lpstr>Script Versions</vt:lpstr>
      <vt:lpstr>Script Versions</vt:lpstr>
      <vt:lpstr>SegWit Activation</vt:lpstr>
      <vt:lpstr>SegWit2X</vt:lpstr>
      <vt:lpstr>IOTA</vt:lpstr>
      <vt:lpstr>IOTA</vt:lpstr>
      <vt:lpstr>EOS</vt:lpstr>
      <vt:lpstr>EOS</vt:lpstr>
      <vt:lpstr>EOS</vt:lpstr>
      <vt:lpstr>Casper</vt:lpstr>
      <vt:lpstr>Casper: Transition to Proof-of-Stake</vt:lpstr>
      <vt:lpstr>Casper: Sharding</vt:lpstr>
      <vt:lpstr>Aeternity</vt:lpstr>
      <vt:lpstr>Aeternity</vt:lpstr>
      <vt:lpstr>Summary</vt:lpstr>
      <vt:lpstr>Optimizing a Blockchain Network</vt:lpstr>
      <vt:lpstr>Resources</vt:lpstr>
    </vt:vector>
  </TitlesOfParts>
  <Manager/>
  <Company>Academy School of Blockchain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a Blockchain Network</dc:title>
  <dc:subject>Blockchain Academy</dc:subject>
  <dc:creator>SoftUni</dc:creator>
  <cp:keywords>blockchain, training, course, academy</cp:keywords>
  <dc:description>Academy School of Blockchain: http://www.kingsland.academy</dc:description>
  <cp:lastModifiedBy>Svetlin Nakov</cp:lastModifiedBy>
  <cp:revision>426</cp:revision>
  <dcterms:created xsi:type="dcterms:W3CDTF">2014-01-02T17:00:34Z</dcterms:created>
  <dcterms:modified xsi:type="dcterms:W3CDTF">2018-02-05T22:36:02Z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